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323" r:id="rId3"/>
    <p:sldId id="314" r:id="rId4"/>
    <p:sldId id="325" r:id="rId5"/>
    <p:sldId id="324" r:id="rId6"/>
    <p:sldId id="372" r:id="rId7"/>
    <p:sldId id="329" r:id="rId8"/>
    <p:sldId id="330" r:id="rId9"/>
    <p:sldId id="374" r:id="rId10"/>
    <p:sldId id="335" r:id="rId11"/>
    <p:sldId id="328" r:id="rId12"/>
    <p:sldId id="342" r:id="rId13"/>
    <p:sldId id="343" r:id="rId14"/>
    <p:sldId id="386" r:id="rId15"/>
    <p:sldId id="373" r:id="rId16"/>
    <p:sldId id="331" r:id="rId17"/>
    <p:sldId id="332" r:id="rId18"/>
    <p:sldId id="337" r:id="rId19"/>
    <p:sldId id="336" r:id="rId20"/>
    <p:sldId id="338" r:id="rId21"/>
    <p:sldId id="339" r:id="rId22"/>
    <p:sldId id="340" r:id="rId23"/>
    <p:sldId id="333" r:id="rId24"/>
    <p:sldId id="341" r:id="rId25"/>
    <p:sldId id="334" r:id="rId26"/>
    <p:sldId id="361" r:id="rId27"/>
    <p:sldId id="327" r:id="rId28"/>
    <p:sldId id="345" r:id="rId29"/>
    <p:sldId id="375" r:id="rId30"/>
    <p:sldId id="376" r:id="rId31"/>
    <p:sldId id="344" r:id="rId32"/>
    <p:sldId id="362" r:id="rId33"/>
    <p:sldId id="346" r:id="rId34"/>
    <p:sldId id="350" r:id="rId35"/>
    <p:sldId id="349" r:id="rId36"/>
    <p:sldId id="377" r:id="rId37"/>
    <p:sldId id="378" r:id="rId38"/>
    <p:sldId id="351" r:id="rId39"/>
    <p:sldId id="347" r:id="rId40"/>
    <p:sldId id="412" r:id="rId41"/>
    <p:sldId id="413" r:id="rId42"/>
    <p:sldId id="387" r:id="rId43"/>
    <p:sldId id="356" r:id="rId44"/>
    <p:sldId id="352" r:id="rId45"/>
    <p:sldId id="348" r:id="rId46"/>
    <p:sldId id="355" r:id="rId47"/>
    <p:sldId id="354" r:id="rId48"/>
    <p:sldId id="379" r:id="rId49"/>
    <p:sldId id="363" r:id="rId50"/>
    <p:sldId id="353" r:id="rId51"/>
    <p:sldId id="388" r:id="rId52"/>
    <p:sldId id="357" r:id="rId53"/>
    <p:sldId id="389" r:id="rId54"/>
    <p:sldId id="390" r:id="rId55"/>
    <p:sldId id="391" r:id="rId56"/>
    <p:sldId id="358" r:id="rId57"/>
    <p:sldId id="364" r:id="rId58"/>
    <p:sldId id="360" r:id="rId59"/>
    <p:sldId id="392" r:id="rId60"/>
    <p:sldId id="359" r:id="rId61"/>
    <p:sldId id="369" r:id="rId62"/>
    <p:sldId id="393" r:id="rId63"/>
    <p:sldId id="365" r:id="rId64"/>
    <p:sldId id="401" r:id="rId65"/>
    <p:sldId id="368" r:id="rId66"/>
    <p:sldId id="370" r:id="rId67"/>
    <p:sldId id="395" r:id="rId68"/>
    <p:sldId id="396" r:id="rId69"/>
    <p:sldId id="397" r:id="rId70"/>
    <p:sldId id="394" r:id="rId71"/>
    <p:sldId id="398" r:id="rId72"/>
    <p:sldId id="399" r:id="rId73"/>
    <p:sldId id="400" r:id="rId74"/>
    <p:sldId id="402" r:id="rId75"/>
    <p:sldId id="403" r:id="rId76"/>
    <p:sldId id="404" r:id="rId77"/>
    <p:sldId id="405" r:id="rId78"/>
    <p:sldId id="406" r:id="rId79"/>
    <p:sldId id="366" r:id="rId80"/>
    <p:sldId id="411" r:id="rId81"/>
    <p:sldId id="407" r:id="rId82"/>
    <p:sldId id="408" r:id="rId83"/>
    <p:sldId id="409" r:id="rId84"/>
    <p:sldId id="410" r:id="rId85"/>
    <p:sldId id="326" r:id="rId86"/>
    <p:sldId id="367" r:id="rId87"/>
    <p:sldId id="380" r:id="rId88"/>
    <p:sldId id="381" r:id="rId89"/>
    <p:sldId id="382" r:id="rId90"/>
    <p:sldId id="383" r:id="rId91"/>
    <p:sldId id="384" r:id="rId92"/>
    <p:sldId id="385" r:id="rId93"/>
    <p:sldId id="371"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a:srgbClr val="EF1F33"/>
    <a:srgbClr val="F0F0F0"/>
    <a:srgbClr val="E6E6E6"/>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94680" autoAdjust="0"/>
  </p:normalViewPr>
  <p:slideViewPr>
    <p:cSldViewPr>
      <p:cViewPr varScale="1">
        <p:scale>
          <a:sx n="107" d="100"/>
          <a:sy n="107" d="100"/>
        </p:scale>
        <p:origin x="1860"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314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BB665-FABC-4F89-9377-D7C365AA9B0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580E6CF1-C601-4BD0-B717-B89050ACC727}">
      <dgm:prSet phldrT="[Text]"/>
      <dgm:spPr/>
      <dgm:t>
        <a:bodyPr/>
        <a:lstStyle/>
        <a:p>
          <a:r>
            <a:rPr lang="en-US" dirty="0"/>
            <a:t>Neural Network</a:t>
          </a:r>
        </a:p>
      </dgm:t>
    </dgm:pt>
    <dgm:pt modelId="{5C24774E-284A-447A-A889-B00B904AC7DB}" type="parTrans" cxnId="{E8DECD11-767F-4AC9-8CE7-5F4AD85DC242}">
      <dgm:prSet/>
      <dgm:spPr/>
      <dgm:t>
        <a:bodyPr/>
        <a:lstStyle/>
        <a:p>
          <a:endParaRPr lang="en-US"/>
        </a:p>
      </dgm:t>
    </dgm:pt>
    <dgm:pt modelId="{36894FB6-99F3-4EC3-A267-2DAB808B3AC2}" type="sibTrans" cxnId="{E8DECD11-767F-4AC9-8CE7-5F4AD85DC242}">
      <dgm:prSet/>
      <dgm:spPr/>
      <dgm:t>
        <a:bodyPr/>
        <a:lstStyle/>
        <a:p>
          <a:endParaRPr lang="en-US"/>
        </a:p>
      </dgm:t>
    </dgm:pt>
    <dgm:pt modelId="{020DE7A4-6C0E-48CC-809D-BD5CC272F8CA}">
      <dgm:prSet phldrT="[Text]"/>
      <dgm:spPr/>
      <dgm:t>
        <a:bodyPr/>
        <a:lstStyle/>
        <a:p>
          <a:r>
            <a:rPr lang="en-US" b="1" i="0" dirty="0"/>
            <a:t>Multi-layer perceptron (MLP)</a:t>
          </a:r>
          <a:endParaRPr lang="en-US" dirty="0"/>
        </a:p>
      </dgm:t>
    </dgm:pt>
    <dgm:pt modelId="{5140197E-1F72-486D-9B3C-79DFD90D38C3}" type="parTrans" cxnId="{A73D3C35-7304-40C6-894B-3C86424A2062}">
      <dgm:prSet/>
      <dgm:spPr/>
      <dgm:t>
        <a:bodyPr/>
        <a:lstStyle/>
        <a:p>
          <a:endParaRPr lang="en-US"/>
        </a:p>
      </dgm:t>
    </dgm:pt>
    <dgm:pt modelId="{13D5C092-CD3A-4EC3-BD2A-ADCC70B5FA2D}" type="sibTrans" cxnId="{A73D3C35-7304-40C6-894B-3C86424A2062}">
      <dgm:prSet/>
      <dgm:spPr/>
      <dgm:t>
        <a:bodyPr/>
        <a:lstStyle/>
        <a:p>
          <a:endParaRPr lang="en-US"/>
        </a:p>
      </dgm:t>
    </dgm:pt>
    <dgm:pt modelId="{666EC23E-8B90-4B4E-B4A7-048E4102B768}">
      <dgm:prSet phldrT="[Text]"/>
      <dgm:spPr/>
      <dgm:t>
        <a:bodyPr/>
        <a:lstStyle/>
        <a:p>
          <a:r>
            <a:rPr lang="en-US" b="1" i="0" dirty="0"/>
            <a:t>Convolutional Neural Network (CNN)</a:t>
          </a:r>
          <a:endParaRPr lang="en-US" dirty="0"/>
        </a:p>
      </dgm:t>
    </dgm:pt>
    <dgm:pt modelId="{9814D9B9-518C-436C-A98C-F5CEEFABB3E7}" type="parTrans" cxnId="{CC201231-3AA8-4BC3-AAC8-6DB83D8DFDE8}">
      <dgm:prSet/>
      <dgm:spPr/>
      <dgm:t>
        <a:bodyPr/>
        <a:lstStyle/>
        <a:p>
          <a:endParaRPr lang="en-US"/>
        </a:p>
      </dgm:t>
    </dgm:pt>
    <dgm:pt modelId="{0A9985B2-E220-448D-B23B-4568B12AB28E}" type="sibTrans" cxnId="{CC201231-3AA8-4BC3-AAC8-6DB83D8DFDE8}">
      <dgm:prSet/>
      <dgm:spPr/>
      <dgm:t>
        <a:bodyPr/>
        <a:lstStyle/>
        <a:p>
          <a:endParaRPr lang="en-US"/>
        </a:p>
      </dgm:t>
    </dgm:pt>
    <dgm:pt modelId="{FD77E414-420C-4CDE-968E-BDC8D4A2BC6E}">
      <dgm:prSet phldrT="[Text]"/>
      <dgm:spPr/>
      <dgm:t>
        <a:bodyPr/>
        <a:lstStyle/>
        <a:p>
          <a:r>
            <a:rPr lang="en-US" b="1" i="0" dirty="0"/>
            <a:t>Recurrent neural networks(RNN)</a:t>
          </a:r>
          <a:endParaRPr lang="en-US" dirty="0"/>
        </a:p>
      </dgm:t>
    </dgm:pt>
    <dgm:pt modelId="{F846F489-93FF-4523-BF4D-9BE96F4248A8}" type="parTrans" cxnId="{CDBBC1B3-DCDE-4989-ABD1-E311E57B6288}">
      <dgm:prSet/>
      <dgm:spPr/>
      <dgm:t>
        <a:bodyPr/>
        <a:lstStyle/>
        <a:p>
          <a:endParaRPr lang="en-US"/>
        </a:p>
      </dgm:t>
    </dgm:pt>
    <dgm:pt modelId="{BFADD493-2368-4053-8AC8-D7AE137905D9}" type="sibTrans" cxnId="{CDBBC1B3-DCDE-4989-ABD1-E311E57B6288}">
      <dgm:prSet/>
      <dgm:spPr/>
      <dgm:t>
        <a:bodyPr/>
        <a:lstStyle/>
        <a:p>
          <a:endParaRPr lang="en-US"/>
        </a:p>
      </dgm:t>
    </dgm:pt>
    <dgm:pt modelId="{203E1C49-5D28-4BA3-A518-0B6813599E0A}" type="pres">
      <dgm:prSet presAssocID="{7D0BB665-FABC-4F89-9377-D7C365AA9B0B}" presName="Name0" presStyleCnt="0">
        <dgm:presLayoutVars>
          <dgm:chPref val="1"/>
          <dgm:dir/>
          <dgm:animOne val="branch"/>
          <dgm:animLvl val="lvl"/>
          <dgm:resizeHandles val="exact"/>
        </dgm:presLayoutVars>
      </dgm:prSet>
      <dgm:spPr/>
    </dgm:pt>
    <dgm:pt modelId="{BD49FDDF-35F4-4444-B3B9-751F84E6F6A1}" type="pres">
      <dgm:prSet presAssocID="{580E6CF1-C601-4BD0-B717-B89050ACC727}" presName="root1" presStyleCnt="0"/>
      <dgm:spPr/>
    </dgm:pt>
    <dgm:pt modelId="{A9D8C477-B32B-489D-91DB-3EAA704A42B5}" type="pres">
      <dgm:prSet presAssocID="{580E6CF1-C601-4BD0-B717-B89050ACC727}" presName="LevelOneTextNode" presStyleLbl="node0" presStyleIdx="0" presStyleCnt="1" custScaleY="113651">
        <dgm:presLayoutVars>
          <dgm:chPref val="3"/>
        </dgm:presLayoutVars>
      </dgm:prSet>
      <dgm:spPr/>
    </dgm:pt>
    <dgm:pt modelId="{D7809660-C4DB-4FCC-8F26-D752FFA02CBE}" type="pres">
      <dgm:prSet presAssocID="{580E6CF1-C601-4BD0-B717-B89050ACC727}" presName="level2hierChild" presStyleCnt="0"/>
      <dgm:spPr/>
    </dgm:pt>
    <dgm:pt modelId="{BF4E7CE1-3EDD-4E7D-B282-D05193054241}" type="pres">
      <dgm:prSet presAssocID="{5140197E-1F72-486D-9B3C-79DFD90D38C3}" presName="conn2-1" presStyleLbl="parChTrans1D2" presStyleIdx="0" presStyleCnt="3"/>
      <dgm:spPr/>
    </dgm:pt>
    <dgm:pt modelId="{4A7FDC24-84E2-4965-9B4B-4C78443A69D3}" type="pres">
      <dgm:prSet presAssocID="{5140197E-1F72-486D-9B3C-79DFD90D38C3}" presName="connTx" presStyleLbl="parChTrans1D2" presStyleIdx="0" presStyleCnt="3"/>
      <dgm:spPr/>
    </dgm:pt>
    <dgm:pt modelId="{2A867ED6-E21C-4692-91EE-F783C867C2B0}" type="pres">
      <dgm:prSet presAssocID="{020DE7A4-6C0E-48CC-809D-BD5CC272F8CA}" presName="root2" presStyleCnt="0"/>
      <dgm:spPr/>
    </dgm:pt>
    <dgm:pt modelId="{6BF97048-AE9B-49EB-9366-B3599BB25E52}" type="pres">
      <dgm:prSet presAssocID="{020DE7A4-6C0E-48CC-809D-BD5CC272F8CA}" presName="LevelTwoTextNode" presStyleLbl="node2" presStyleIdx="0" presStyleCnt="3" custScaleX="220626">
        <dgm:presLayoutVars>
          <dgm:chPref val="3"/>
        </dgm:presLayoutVars>
      </dgm:prSet>
      <dgm:spPr/>
    </dgm:pt>
    <dgm:pt modelId="{B151F231-D9DD-455F-9D6D-9430E380B216}" type="pres">
      <dgm:prSet presAssocID="{020DE7A4-6C0E-48CC-809D-BD5CC272F8CA}" presName="level3hierChild" presStyleCnt="0"/>
      <dgm:spPr/>
    </dgm:pt>
    <dgm:pt modelId="{A7B0DF2E-D284-4965-AEB4-CFA2496C930A}" type="pres">
      <dgm:prSet presAssocID="{9814D9B9-518C-436C-A98C-F5CEEFABB3E7}" presName="conn2-1" presStyleLbl="parChTrans1D2" presStyleIdx="1" presStyleCnt="3"/>
      <dgm:spPr/>
    </dgm:pt>
    <dgm:pt modelId="{264607B5-E5E4-4174-BCC5-596F4C4D61F8}" type="pres">
      <dgm:prSet presAssocID="{9814D9B9-518C-436C-A98C-F5CEEFABB3E7}" presName="connTx" presStyleLbl="parChTrans1D2" presStyleIdx="1" presStyleCnt="3"/>
      <dgm:spPr/>
    </dgm:pt>
    <dgm:pt modelId="{812C558E-EB4D-4064-81CD-D1E8887397E1}" type="pres">
      <dgm:prSet presAssocID="{666EC23E-8B90-4B4E-B4A7-048E4102B768}" presName="root2" presStyleCnt="0"/>
      <dgm:spPr/>
    </dgm:pt>
    <dgm:pt modelId="{82FA67CB-A6F9-4F08-8E53-C840686FBB44}" type="pres">
      <dgm:prSet presAssocID="{666EC23E-8B90-4B4E-B4A7-048E4102B768}" presName="LevelTwoTextNode" presStyleLbl="node2" presStyleIdx="1" presStyleCnt="3" custScaleX="223010">
        <dgm:presLayoutVars>
          <dgm:chPref val="3"/>
        </dgm:presLayoutVars>
      </dgm:prSet>
      <dgm:spPr/>
    </dgm:pt>
    <dgm:pt modelId="{717D92E0-FD50-4A8B-BC78-03E0A6549A63}" type="pres">
      <dgm:prSet presAssocID="{666EC23E-8B90-4B4E-B4A7-048E4102B768}" presName="level3hierChild" presStyleCnt="0"/>
      <dgm:spPr/>
    </dgm:pt>
    <dgm:pt modelId="{26EC17AA-9CA6-43D6-AFFE-4B8B3F07E331}" type="pres">
      <dgm:prSet presAssocID="{F846F489-93FF-4523-BF4D-9BE96F4248A8}" presName="conn2-1" presStyleLbl="parChTrans1D2" presStyleIdx="2" presStyleCnt="3"/>
      <dgm:spPr/>
    </dgm:pt>
    <dgm:pt modelId="{C84F3B89-0FCD-47A8-8094-09644F681D01}" type="pres">
      <dgm:prSet presAssocID="{F846F489-93FF-4523-BF4D-9BE96F4248A8}" presName="connTx" presStyleLbl="parChTrans1D2" presStyleIdx="2" presStyleCnt="3"/>
      <dgm:spPr/>
    </dgm:pt>
    <dgm:pt modelId="{8C40E044-1A9F-4B07-A5B4-74C91D33C311}" type="pres">
      <dgm:prSet presAssocID="{FD77E414-420C-4CDE-968E-BDC8D4A2BC6E}" presName="root2" presStyleCnt="0"/>
      <dgm:spPr/>
    </dgm:pt>
    <dgm:pt modelId="{9CD93757-2AEF-4637-923A-0BE8ED192C00}" type="pres">
      <dgm:prSet presAssocID="{FD77E414-420C-4CDE-968E-BDC8D4A2BC6E}" presName="LevelTwoTextNode" presStyleLbl="node2" presStyleIdx="2" presStyleCnt="3" custScaleX="222976">
        <dgm:presLayoutVars>
          <dgm:chPref val="3"/>
        </dgm:presLayoutVars>
      </dgm:prSet>
      <dgm:spPr/>
    </dgm:pt>
    <dgm:pt modelId="{907FB35A-D31A-4D39-A29C-A118AA5FB7BD}" type="pres">
      <dgm:prSet presAssocID="{FD77E414-420C-4CDE-968E-BDC8D4A2BC6E}" presName="level3hierChild" presStyleCnt="0"/>
      <dgm:spPr/>
    </dgm:pt>
  </dgm:ptLst>
  <dgm:cxnLst>
    <dgm:cxn modelId="{6CB82507-4D71-47E9-821F-027A366E818E}" type="presOf" srcId="{FD77E414-420C-4CDE-968E-BDC8D4A2BC6E}" destId="{9CD93757-2AEF-4637-923A-0BE8ED192C00}" srcOrd="0" destOrd="0" presId="urn:microsoft.com/office/officeart/2008/layout/HorizontalMultiLevelHierarchy"/>
    <dgm:cxn modelId="{E8DECD11-767F-4AC9-8CE7-5F4AD85DC242}" srcId="{7D0BB665-FABC-4F89-9377-D7C365AA9B0B}" destId="{580E6CF1-C601-4BD0-B717-B89050ACC727}" srcOrd="0" destOrd="0" parTransId="{5C24774E-284A-447A-A889-B00B904AC7DB}" sibTransId="{36894FB6-99F3-4EC3-A267-2DAB808B3AC2}"/>
    <dgm:cxn modelId="{DB13D61D-EB71-4361-939B-BBD9C2C14719}" type="presOf" srcId="{5140197E-1F72-486D-9B3C-79DFD90D38C3}" destId="{4A7FDC24-84E2-4965-9B4B-4C78443A69D3}" srcOrd="1" destOrd="0" presId="urn:microsoft.com/office/officeart/2008/layout/HorizontalMultiLevelHierarchy"/>
    <dgm:cxn modelId="{CC201231-3AA8-4BC3-AAC8-6DB83D8DFDE8}" srcId="{580E6CF1-C601-4BD0-B717-B89050ACC727}" destId="{666EC23E-8B90-4B4E-B4A7-048E4102B768}" srcOrd="1" destOrd="0" parTransId="{9814D9B9-518C-436C-A98C-F5CEEFABB3E7}" sibTransId="{0A9985B2-E220-448D-B23B-4568B12AB28E}"/>
    <dgm:cxn modelId="{A73D3C35-7304-40C6-894B-3C86424A2062}" srcId="{580E6CF1-C601-4BD0-B717-B89050ACC727}" destId="{020DE7A4-6C0E-48CC-809D-BD5CC272F8CA}" srcOrd="0" destOrd="0" parTransId="{5140197E-1F72-486D-9B3C-79DFD90D38C3}" sibTransId="{13D5C092-CD3A-4EC3-BD2A-ADCC70B5FA2D}"/>
    <dgm:cxn modelId="{74249949-2797-4C7D-B950-EC2BB29D8899}" type="presOf" srcId="{9814D9B9-518C-436C-A98C-F5CEEFABB3E7}" destId="{A7B0DF2E-D284-4965-AEB4-CFA2496C930A}" srcOrd="0" destOrd="0" presId="urn:microsoft.com/office/officeart/2008/layout/HorizontalMultiLevelHierarchy"/>
    <dgm:cxn modelId="{D9697E6D-03A8-4DF2-BB71-A0AEDF5C6E3F}" type="presOf" srcId="{7D0BB665-FABC-4F89-9377-D7C365AA9B0B}" destId="{203E1C49-5D28-4BA3-A518-0B6813599E0A}" srcOrd="0" destOrd="0" presId="urn:microsoft.com/office/officeart/2008/layout/HorizontalMultiLevelHierarchy"/>
    <dgm:cxn modelId="{8C0BBA70-98F5-4AE9-B559-791CD689DD4D}" type="presOf" srcId="{F846F489-93FF-4523-BF4D-9BE96F4248A8}" destId="{C84F3B89-0FCD-47A8-8094-09644F681D01}" srcOrd="1" destOrd="0" presId="urn:microsoft.com/office/officeart/2008/layout/HorizontalMultiLevelHierarchy"/>
    <dgm:cxn modelId="{EE818371-495B-4484-A7EC-4684DD8FA38C}" type="presOf" srcId="{580E6CF1-C601-4BD0-B717-B89050ACC727}" destId="{A9D8C477-B32B-489D-91DB-3EAA704A42B5}" srcOrd="0" destOrd="0" presId="urn:microsoft.com/office/officeart/2008/layout/HorizontalMultiLevelHierarchy"/>
    <dgm:cxn modelId="{B0DCEB72-2261-47AD-BF50-33B2880D736A}" type="presOf" srcId="{666EC23E-8B90-4B4E-B4A7-048E4102B768}" destId="{82FA67CB-A6F9-4F08-8E53-C840686FBB44}" srcOrd="0" destOrd="0" presId="urn:microsoft.com/office/officeart/2008/layout/HorizontalMultiLevelHierarchy"/>
    <dgm:cxn modelId="{249DFA90-31D4-4C30-88DA-61F1E2F6ACE8}" type="presOf" srcId="{020DE7A4-6C0E-48CC-809D-BD5CC272F8CA}" destId="{6BF97048-AE9B-49EB-9366-B3599BB25E52}" srcOrd="0" destOrd="0" presId="urn:microsoft.com/office/officeart/2008/layout/HorizontalMultiLevelHierarchy"/>
    <dgm:cxn modelId="{CDBBC1B3-DCDE-4989-ABD1-E311E57B6288}" srcId="{580E6CF1-C601-4BD0-B717-B89050ACC727}" destId="{FD77E414-420C-4CDE-968E-BDC8D4A2BC6E}" srcOrd="2" destOrd="0" parTransId="{F846F489-93FF-4523-BF4D-9BE96F4248A8}" sibTransId="{BFADD493-2368-4053-8AC8-D7AE137905D9}"/>
    <dgm:cxn modelId="{D4163ED3-EAFD-4219-B582-70A786105037}" type="presOf" srcId="{9814D9B9-518C-436C-A98C-F5CEEFABB3E7}" destId="{264607B5-E5E4-4174-BCC5-596F4C4D61F8}" srcOrd="1" destOrd="0" presId="urn:microsoft.com/office/officeart/2008/layout/HorizontalMultiLevelHierarchy"/>
    <dgm:cxn modelId="{3B61A4E2-3325-45AA-A218-D406FEEE3845}" type="presOf" srcId="{F846F489-93FF-4523-BF4D-9BE96F4248A8}" destId="{26EC17AA-9CA6-43D6-AFFE-4B8B3F07E331}" srcOrd="0" destOrd="0" presId="urn:microsoft.com/office/officeart/2008/layout/HorizontalMultiLevelHierarchy"/>
    <dgm:cxn modelId="{BEABC5F7-0FCB-4074-A4AF-C1579A4DC1FE}" type="presOf" srcId="{5140197E-1F72-486D-9B3C-79DFD90D38C3}" destId="{BF4E7CE1-3EDD-4E7D-B282-D05193054241}" srcOrd="0" destOrd="0" presId="urn:microsoft.com/office/officeart/2008/layout/HorizontalMultiLevelHierarchy"/>
    <dgm:cxn modelId="{69E825E2-2EC1-4268-BA6E-3A73C7C0F2E2}" type="presParOf" srcId="{203E1C49-5D28-4BA3-A518-0B6813599E0A}" destId="{BD49FDDF-35F4-4444-B3B9-751F84E6F6A1}" srcOrd="0" destOrd="0" presId="urn:microsoft.com/office/officeart/2008/layout/HorizontalMultiLevelHierarchy"/>
    <dgm:cxn modelId="{AB778F41-C122-423D-B896-7EF4659A76AA}" type="presParOf" srcId="{BD49FDDF-35F4-4444-B3B9-751F84E6F6A1}" destId="{A9D8C477-B32B-489D-91DB-3EAA704A42B5}" srcOrd="0" destOrd="0" presId="urn:microsoft.com/office/officeart/2008/layout/HorizontalMultiLevelHierarchy"/>
    <dgm:cxn modelId="{BE238AF5-4EF3-4165-B92A-9D02A8AF167D}" type="presParOf" srcId="{BD49FDDF-35F4-4444-B3B9-751F84E6F6A1}" destId="{D7809660-C4DB-4FCC-8F26-D752FFA02CBE}" srcOrd="1" destOrd="0" presId="urn:microsoft.com/office/officeart/2008/layout/HorizontalMultiLevelHierarchy"/>
    <dgm:cxn modelId="{8ACA4E11-29D0-416A-914E-DB22CBEEEBBC}" type="presParOf" srcId="{D7809660-C4DB-4FCC-8F26-D752FFA02CBE}" destId="{BF4E7CE1-3EDD-4E7D-B282-D05193054241}" srcOrd="0" destOrd="0" presId="urn:microsoft.com/office/officeart/2008/layout/HorizontalMultiLevelHierarchy"/>
    <dgm:cxn modelId="{726A2B65-405F-4EE4-871C-326BA454A48D}" type="presParOf" srcId="{BF4E7CE1-3EDD-4E7D-B282-D05193054241}" destId="{4A7FDC24-84E2-4965-9B4B-4C78443A69D3}" srcOrd="0" destOrd="0" presId="urn:microsoft.com/office/officeart/2008/layout/HorizontalMultiLevelHierarchy"/>
    <dgm:cxn modelId="{E92A6A09-E2C9-4813-A9C9-21956AE7F9C7}" type="presParOf" srcId="{D7809660-C4DB-4FCC-8F26-D752FFA02CBE}" destId="{2A867ED6-E21C-4692-91EE-F783C867C2B0}" srcOrd="1" destOrd="0" presId="urn:microsoft.com/office/officeart/2008/layout/HorizontalMultiLevelHierarchy"/>
    <dgm:cxn modelId="{6B9E9373-BADA-4E8E-94EA-3742323943D6}" type="presParOf" srcId="{2A867ED6-E21C-4692-91EE-F783C867C2B0}" destId="{6BF97048-AE9B-49EB-9366-B3599BB25E52}" srcOrd="0" destOrd="0" presId="urn:microsoft.com/office/officeart/2008/layout/HorizontalMultiLevelHierarchy"/>
    <dgm:cxn modelId="{9D02C0D6-1421-421F-8814-A44C2D792A44}" type="presParOf" srcId="{2A867ED6-E21C-4692-91EE-F783C867C2B0}" destId="{B151F231-D9DD-455F-9D6D-9430E380B216}" srcOrd="1" destOrd="0" presId="urn:microsoft.com/office/officeart/2008/layout/HorizontalMultiLevelHierarchy"/>
    <dgm:cxn modelId="{1474E55D-92FF-4A0E-ABB4-82967EDB7048}" type="presParOf" srcId="{D7809660-C4DB-4FCC-8F26-D752FFA02CBE}" destId="{A7B0DF2E-D284-4965-AEB4-CFA2496C930A}" srcOrd="2" destOrd="0" presId="urn:microsoft.com/office/officeart/2008/layout/HorizontalMultiLevelHierarchy"/>
    <dgm:cxn modelId="{CA05F97C-5D46-42CC-A5EA-D3DFFAC7A75A}" type="presParOf" srcId="{A7B0DF2E-D284-4965-AEB4-CFA2496C930A}" destId="{264607B5-E5E4-4174-BCC5-596F4C4D61F8}" srcOrd="0" destOrd="0" presId="urn:microsoft.com/office/officeart/2008/layout/HorizontalMultiLevelHierarchy"/>
    <dgm:cxn modelId="{B4549FA8-D5CF-41A2-9411-3C3ADFB28068}" type="presParOf" srcId="{D7809660-C4DB-4FCC-8F26-D752FFA02CBE}" destId="{812C558E-EB4D-4064-81CD-D1E8887397E1}" srcOrd="3" destOrd="0" presId="urn:microsoft.com/office/officeart/2008/layout/HorizontalMultiLevelHierarchy"/>
    <dgm:cxn modelId="{E1D3B950-E8BC-4F14-944F-B5643C9EE12D}" type="presParOf" srcId="{812C558E-EB4D-4064-81CD-D1E8887397E1}" destId="{82FA67CB-A6F9-4F08-8E53-C840686FBB44}" srcOrd="0" destOrd="0" presId="urn:microsoft.com/office/officeart/2008/layout/HorizontalMultiLevelHierarchy"/>
    <dgm:cxn modelId="{9BF39715-769F-41AD-98A0-BAD43510A03A}" type="presParOf" srcId="{812C558E-EB4D-4064-81CD-D1E8887397E1}" destId="{717D92E0-FD50-4A8B-BC78-03E0A6549A63}" srcOrd="1" destOrd="0" presId="urn:microsoft.com/office/officeart/2008/layout/HorizontalMultiLevelHierarchy"/>
    <dgm:cxn modelId="{48932B41-B617-459D-8FC3-29E15AFF8B6C}" type="presParOf" srcId="{D7809660-C4DB-4FCC-8F26-D752FFA02CBE}" destId="{26EC17AA-9CA6-43D6-AFFE-4B8B3F07E331}" srcOrd="4" destOrd="0" presId="urn:microsoft.com/office/officeart/2008/layout/HorizontalMultiLevelHierarchy"/>
    <dgm:cxn modelId="{9119243D-AC20-4687-AC93-46A6E408C35F}" type="presParOf" srcId="{26EC17AA-9CA6-43D6-AFFE-4B8B3F07E331}" destId="{C84F3B89-0FCD-47A8-8094-09644F681D01}" srcOrd="0" destOrd="0" presId="urn:microsoft.com/office/officeart/2008/layout/HorizontalMultiLevelHierarchy"/>
    <dgm:cxn modelId="{5C0B0DAE-53E0-4EF1-9C32-B4D56A7FBA24}" type="presParOf" srcId="{D7809660-C4DB-4FCC-8F26-D752FFA02CBE}" destId="{8C40E044-1A9F-4B07-A5B4-74C91D33C311}" srcOrd="5" destOrd="0" presId="urn:microsoft.com/office/officeart/2008/layout/HorizontalMultiLevelHierarchy"/>
    <dgm:cxn modelId="{2E300C11-1FF8-4380-AF0E-C8F188E48DF6}" type="presParOf" srcId="{8C40E044-1A9F-4B07-A5B4-74C91D33C311}" destId="{9CD93757-2AEF-4637-923A-0BE8ED192C00}" srcOrd="0" destOrd="0" presId="urn:microsoft.com/office/officeart/2008/layout/HorizontalMultiLevelHierarchy"/>
    <dgm:cxn modelId="{1F52B5F4-605A-428E-B607-406A28D03A37}" type="presParOf" srcId="{8C40E044-1A9F-4B07-A5B4-74C91D33C311}" destId="{907FB35A-D31A-4D39-A29C-A118AA5FB7BD}"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C17AA-9CA6-43D6-AFFE-4B8B3F07E331}">
      <dsp:nvSpPr>
        <dsp:cNvPr id="0" name=""/>
        <dsp:cNvSpPr/>
      </dsp:nvSpPr>
      <dsp:spPr>
        <a:xfrm>
          <a:off x="680007" y="2032000"/>
          <a:ext cx="445693" cy="849262"/>
        </a:xfrm>
        <a:custGeom>
          <a:avLst/>
          <a:gdLst/>
          <a:ahLst/>
          <a:cxnLst/>
          <a:rect l="0" t="0" r="0" b="0"/>
          <a:pathLst>
            <a:path>
              <a:moveTo>
                <a:pt x="0" y="0"/>
              </a:moveTo>
              <a:lnTo>
                <a:pt x="222846" y="0"/>
              </a:lnTo>
              <a:lnTo>
                <a:pt x="222846" y="849262"/>
              </a:lnTo>
              <a:lnTo>
                <a:pt x="445693" y="8492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8876" y="2432653"/>
        <a:ext cx="47955" cy="47955"/>
      </dsp:txXfrm>
    </dsp:sp>
    <dsp:sp modelId="{A7B0DF2E-D284-4965-AEB4-CFA2496C930A}">
      <dsp:nvSpPr>
        <dsp:cNvPr id="0" name=""/>
        <dsp:cNvSpPr/>
      </dsp:nvSpPr>
      <dsp:spPr>
        <a:xfrm>
          <a:off x="680007" y="1986279"/>
          <a:ext cx="445693" cy="91440"/>
        </a:xfrm>
        <a:custGeom>
          <a:avLst/>
          <a:gdLst/>
          <a:ahLst/>
          <a:cxnLst/>
          <a:rect l="0" t="0" r="0" b="0"/>
          <a:pathLst>
            <a:path>
              <a:moveTo>
                <a:pt x="0" y="45720"/>
              </a:moveTo>
              <a:lnTo>
                <a:pt x="445693"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1712" y="2020857"/>
        <a:ext cx="22284" cy="22284"/>
      </dsp:txXfrm>
    </dsp:sp>
    <dsp:sp modelId="{BF4E7CE1-3EDD-4E7D-B282-D05193054241}">
      <dsp:nvSpPr>
        <dsp:cNvPr id="0" name=""/>
        <dsp:cNvSpPr/>
      </dsp:nvSpPr>
      <dsp:spPr>
        <a:xfrm>
          <a:off x="680007" y="1182737"/>
          <a:ext cx="445693" cy="849262"/>
        </a:xfrm>
        <a:custGeom>
          <a:avLst/>
          <a:gdLst/>
          <a:ahLst/>
          <a:cxnLst/>
          <a:rect l="0" t="0" r="0" b="0"/>
          <a:pathLst>
            <a:path>
              <a:moveTo>
                <a:pt x="0" y="849262"/>
              </a:moveTo>
              <a:lnTo>
                <a:pt x="222846" y="849262"/>
              </a:lnTo>
              <a:lnTo>
                <a:pt x="222846" y="0"/>
              </a:lnTo>
              <a:lnTo>
                <a:pt x="44569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8876" y="1583390"/>
        <a:ext cx="47955" cy="47955"/>
      </dsp:txXfrm>
    </dsp:sp>
    <dsp:sp modelId="{A9D8C477-B32B-489D-91DB-3EAA704A42B5}">
      <dsp:nvSpPr>
        <dsp:cNvPr id="0" name=""/>
        <dsp:cNvSpPr/>
      </dsp:nvSpPr>
      <dsp:spPr>
        <a:xfrm rot="16200000">
          <a:off x="-1691688" y="1692294"/>
          <a:ext cx="4063982" cy="6794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en-US" sz="4300" kern="1200" dirty="0"/>
            <a:t>Neural Network</a:t>
          </a:r>
        </a:p>
      </dsp:txBody>
      <dsp:txXfrm>
        <a:off x="-1691688" y="1692294"/>
        <a:ext cx="4063982" cy="679410"/>
      </dsp:txXfrm>
    </dsp:sp>
    <dsp:sp modelId="{6BF97048-AE9B-49EB-9366-B3599BB25E52}">
      <dsp:nvSpPr>
        <dsp:cNvPr id="0" name=""/>
        <dsp:cNvSpPr/>
      </dsp:nvSpPr>
      <dsp:spPr>
        <a:xfrm>
          <a:off x="1125700" y="843031"/>
          <a:ext cx="4916575" cy="6794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1" i="0" kern="1200" dirty="0"/>
            <a:t>Multi-layer perceptron (MLP)</a:t>
          </a:r>
          <a:endParaRPr lang="en-US" sz="2300" kern="1200" dirty="0"/>
        </a:p>
      </dsp:txBody>
      <dsp:txXfrm>
        <a:off x="1125700" y="843031"/>
        <a:ext cx="4916575" cy="679410"/>
      </dsp:txXfrm>
    </dsp:sp>
    <dsp:sp modelId="{82FA67CB-A6F9-4F08-8E53-C840686FBB44}">
      <dsp:nvSpPr>
        <dsp:cNvPr id="0" name=""/>
        <dsp:cNvSpPr/>
      </dsp:nvSpPr>
      <dsp:spPr>
        <a:xfrm>
          <a:off x="1125700" y="1692294"/>
          <a:ext cx="4969701" cy="6794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i="0" kern="1200" dirty="0"/>
            <a:t>Convolutional Neural Network (CNN)</a:t>
          </a:r>
          <a:endParaRPr lang="en-US" sz="2200" kern="1200" dirty="0"/>
        </a:p>
      </dsp:txBody>
      <dsp:txXfrm>
        <a:off x="1125700" y="1692294"/>
        <a:ext cx="4969701" cy="679410"/>
      </dsp:txXfrm>
    </dsp:sp>
    <dsp:sp modelId="{9CD93757-2AEF-4637-923A-0BE8ED192C00}">
      <dsp:nvSpPr>
        <dsp:cNvPr id="0" name=""/>
        <dsp:cNvSpPr/>
      </dsp:nvSpPr>
      <dsp:spPr>
        <a:xfrm>
          <a:off x="1125700" y="2541557"/>
          <a:ext cx="4968943" cy="67941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i="0" kern="1200" dirty="0"/>
            <a:t>Recurrent neural networks(RNN)</a:t>
          </a:r>
          <a:endParaRPr lang="en-US" sz="2200" kern="1200" dirty="0"/>
        </a:p>
      </dsp:txBody>
      <dsp:txXfrm>
        <a:off x="1125700" y="2541557"/>
        <a:ext cx="4968943" cy="67941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0FF41D-7C62-45B4-953A-DF499AA2BC58}" type="datetimeFigureOut">
              <a:rPr lang="en-US" smtClean="0"/>
              <a:t>7/12/2025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F907DC-CA6C-4DAE-A4B6-6DC0FFFF0616}" type="slidenum">
              <a:rPr lang="en-US" smtClean="0"/>
              <a:t>‹#›</a:t>
            </a:fld>
            <a:endParaRPr lang="en-US"/>
          </a:p>
        </p:txBody>
      </p:sp>
    </p:spTree>
    <p:extLst>
      <p:ext uri="{BB962C8B-B14F-4D97-AF65-F5344CB8AC3E}">
        <p14:creationId xmlns:p14="http://schemas.microsoft.com/office/powerpoint/2010/main" val="1198615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907DC-CA6C-4DAE-A4B6-6DC0FFFF0616}" type="slidenum">
              <a:rPr lang="en-US" smtClean="0"/>
              <a:t>1</a:t>
            </a:fld>
            <a:endParaRPr lang="en-US" dirty="0"/>
          </a:p>
        </p:txBody>
      </p:sp>
    </p:spTree>
    <p:extLst>
      <p:ext uri="{BB962C8B-B14F-4D97-AF65-F5344CB8AC3E}">
        <p14:creationId xmlns:p14="http://schemas.microsoft.com/office/powerpoint/2010/main" val="1595813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11</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12</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13</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14</a:t>
            </a:fld>
            <a:endParaRPr lang="en-GB"/>
          </a:p>
        </p:txBody>
      </p:sp>
    </p:spTree>
    <p:extLst>
      <p:ext uri="{BB962C8B-B14F-4D97-AF65-F5344CB8AC3E}">
        <p14:creationId xmlns:p14="http://schemas.microsoft.com/office/powerpoint/2010/main" val="923031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15</a:t>
            </a:fld>
            <a:endParaRPr lang="en-GB"/>
          </a:p>
        </p:txBody>
      </p:sp>
    </p:spTree>
    <p:extLst>
      <p:ext uri="{BB962C8B-B14F-4D97-AF65-F5344CB8AC3E}">
        <p14:creationId xmlns:p14="http://schemas.microsoft.com/office/powerpoint/2010/main" val="723635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16</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17</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18</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19</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20</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21</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22</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23</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24</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25</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27</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28</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29</a:t>
            </a:fld>
            <a:endParaRPr lang="en-GB"/>
          </a:p>
        </p:txBody>
      </p:sp>
    </p:spTree>
    <p:extLst>
      <p:ext uri="{BB962C8B-B14F-4D97-AF65-F5344CB8AC3E}">
        <p14:creationId xmlns:p14="http://schemas.microsoft.com/office/powerpoint/2010/main" val="1746243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30</a:t>
            </a:fld>
            <a:endParaRPr lang="en-GB"/>
          </a:p>
        </p:txBody>
      </p:sp>
    </p:spTree>
    <p:extLst>
      <p:ext uri="{BB962C8B-B14F-4D97-AF65-F5344CB8AC3E}">
        <p14:creationId xmlns:p14="http://schemas.microsoft.com/office/powerpoint/2010/main" val="1028474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31</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33</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34</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35</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36</a:t>
            </a:fld>
            <a:endParaRPr lang="en-GB"/>
          </a:p>
        </p:txBody>
      </p:sp>
    </p:spTree>
    <p:extLst>
      <p:ext uri="{BB962C8B-B14F-4D97-AF65-F5344CB8AC3E}">
        <p14:creationId xmlns:p14="http://schemas.microsoft.com/office/powerpoint/2010/main" val="4222431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37</a:t>
            </a:fld>
            <a:endParaRPr lang="en-GB"/>
          </a:p>
        </p:txBody>
      </p:sp>
    </p:spTree>
    <p:extLst>
      <p:ext uri="{BB962C8B-B14F-4D97-AF65-F5344CB8AC3E}">
        <p14:creationId xmlns:p14="http://schemas.microsoft.com/office/powerpoint/2010/main" val="2179625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38</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39</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40</a:t>
            </a:fld>
            <a:endParaRPr lang="en-GB"/>
          </a:p>
        </p:txBody>
      </p:sp>
    </p:spTree>
    <p:extLst>
      <p:ext uri="{BB962C8B-B14F-4D97-AF65-F5344CB8AC3E}">
        <p14:creationId xmlns:p14="http://schemas.microsoft.com/office/powerpoint/2010/main" val="3253935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41</a:t>
            </a:fld>
            <a:endParaRPr lang="en-GB"/>
          </a:p>
        </p:txBody>
      </p:sp>
    </p:spTree>
    <p:extLst>
      <p:ext uri="{BB962C8B-B14F-4D97-AF65-F5344CB8AC3E}">
        <p14:creationId xmlns:p14="http://schemas.microsoft.com/office/powerpoint/2010/main" val="4157533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42</a:t>
            </a:fld>
            <a:endParaRPr lang="en-GB" dirty="0"/>
          </a:p>
        </p:txBody>
      </p:sp>
    </p:spTree>
    <p:extLst>
      <p:ext uri="{BB962C8B-B14F-4D97-AF65-F5344CB8AC3E}">
        <p14:creationId xmlns:p14="http://schemas.microsoft.com/office/powerpoint/2010/main" val="2119487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43</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44</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45</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46</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47</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48</a:t>
            </a:fld>
            <a:endParaRPr lang="en-GB" dirty="0"/>
          </a:p>
        </p:txBody>
      </p:sp>
    </p:spTree>
    <p:extLst>
      <p:ext uri="{BB962C8B-B14F-4D97-AF65-F5344CB8AC3E}">
        <p14:creationId xmlns:p14="http://schemas.microsoft.com/office/powerpoint/2010/main" val="2063671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50</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51</a:t>
            </a:fld>
            <a:endParaRPr lang="en-GB" dirty="0"/>
          </a:p>
        </p:txBody>
      </p:sp>
    </p:spTree>
    <p:extLst>
      <p:ext uri="{BB962C8B-B14F-4D97-AF65-F5344CB8AC3E}">
        <p14:creationId xmlns:p14="http://schemas.microsoft.com/office/powerpoint/2010/main" val="6045175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52</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53</a:t>
            </a:fld>
            <a:endParaRPr lang="en-GB" dirty="0"/>
          </a:p>
        </p:txBody>
      </p:sp>
    </p:spTree>
    <p:extLst>
      <p:ext uri="{BB962C8B-B14F-4D97-AF65-F5344CB8AC3E}">
        <p14:creationId xmlns:p14="http://schemas.microsoft.com/office/powerpoint/2010/main" val="31761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a:t>
            </a:fld>
            <a:endParaRPr lang="en-GB" dirty="0"/>
          </a:p>
        </p:txBody>
      </p:sp>
    </p:spTree>
    <p:extLst>
      <p:ext uri="{BB962C8B-B14F-4D97-AF65-F5344CB8AC3E}">
        <p14:creationId xmlns:p14="http://schemas.microsoft.com/office/powerpoint/2010/main" val="2256719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54</a:t>
            </a:fld>
            <a:endParaRPr lang="en-GB" dirty="0"/>
          </a:p>
        </p:txBody>
      </p:sp>
    </p:spTree>
    <p:extLst>
      <p:ext uri="{BB962C8B-B14F-4D97-AF65-F5344CB8AC3E}">
        <p14:creationId xmlns:p14="http://schemas.microsoft.com/office/powerpoint/2010/main" val="2442240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55</a:t>
            </a:fld>
            <a:endParaRPr lang="en-GB" dirty="0"/>
          </a:p>
        </p:txBody>
      </p:sp>
    </p:spTree>
    <p:extLst>
      <p:ext uri="{BB962C8B-B14F-4D97-AF65-F5344CB8AC3E}">
        <p14:creationId xmlns:p14="http://schemas.microsoft.com/office/powerpoint/2010/main" val="844930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56</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57</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58</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59</a:t>
            </a:fld>
            <a:endParaRPr lang="en-GB" dirty="0"/>
          </a:p>
        </p:txBody>
      </p:sp>
    </p:spTree>
    <p:extLst>
      <p:ext uri="{BB962C8B-B14F-4D97-AF65-F5344CB8AC3E}">
        <p14:creationId xmlns:p14="http://schemas.microsoft.com/office/powerpoint/2010/main" val="92145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60</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61</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62</a:t>
            </a:fld>
            <a:endParaRPr lang="en-GB"/>
          </a:p>
        </p:txBody>
      </p:sp>
    </p:spTree>
    <p:extLst>
      <p:ext uri="{BB962C8B-B14F-4D97-AF65-F5344CB8AC3E}">
        <p14:creationId xmlns:p14="http://schemas.microsoft.com/office/powerpoint/2010/main" val="25992653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63</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65</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66</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67</a:t>
            </a:fld>
            <a:endParaRPr lang="en-GB" dirty="0"/>
          </a:p>
        </p:txBody>
      </p:sp>
    </p:spTree>
    <p:extLst>
      <p:ext uri="{BB962C8B-B14F-4D97-AF65-F5344CB8AC3E}">
        <p14:creationId xmlns:p14="http://schemas.microsoft.com/office/powerpoint/2010/main" val="42456351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68</a:t>
            </a:fld>
            <a:endParaRPr lang="en-GB" dirty="0"/>
          </a:p>
        </p:txBody>
      </p:sp>
    </p:spTree>
    <p:extLst>
      <p:ext uri="{BB962C8B-B14F-4D97-AF65-F5344CB8AC3E}">
        <p14:creationId xmlns:p14="http://schemas.microsoft.com/office/powerpoint/2010/main" val="3682225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69</a:t>
            </a:fld>
            <a:endParaRPr lang="en-GB" dirty="0"/>
          </a:p>
        </p:txBody>
      </p:sp>
    </p:spTree>
    <p:extLst>
      <p:ext uri="{BB962C8B-B14F-4D97-AF65-F5344CB8AC3E}">
        <p14:creationId xmlns:p14="http://schemas.microsoft.com/office/powerpoint/2010/main" val="8444769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70</a:t>
            </a:fld>
            <a:endParaRPr lang="en-GB" dirty="0"/>
          </a:p>
        </p:txBody>
      </p:sp>
    </p:spTree>
    <p:extLst>
      <p:ext uri="{BB962C8B-B14F-4D97-AF65-F5344CB8AC3E}">
        <p14:creationId xmlns:p14="http://schemas.microsoft.com/office/powerpoint/2010/main" val="42084798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71</a:t>
            </a:fld>
            <a:endParaRPr lang="en-GB" dirty="0"/>
          </a:p>
        </p:txBody>
      </p:sp>
    </p:spTree>
    <p:extLst>
      <p:ext uri="{BB962C8B-B14F-4D97-AF65-F5344CB8AC3E}">
        <p14:creationId xmlns:p14="http://schemas.microsoft.com/office/powerpoint/2010/main" val="14754254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72</a:t>
            </a:fld>
            <a:endParaRPr lang="en-GB" dirty="0"/>
          </a:p>
        </p:txBody>
      </p:sp>
    </p:spTree>
    <p:extLst>
      <p:ext uri="{BB962C8B-B14F-4D97-AF65-F5344CB8AC3E}">
        <p14:creationId xmlns:p14="http://schemas.microsoft.com/office/powerpoint/2010/main" val="5025955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73</a:t>
            </a:fld>
            <a:endParaRPr lang="en-GB" dirty="0"/>
          </a:p>
        </p:txBody>
      </p:sp>
    </p:spTree>
    <p:extLst>
      <p:ext uri="{BB962C8B-B14F-4D97-AF65-F5344CB8AC3E}">
        <p14:creationId xmlns:p14="http://schemas.microsoft.com/office/powerpoint/2010/main" val="24386639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75</a:t>
            </a:fld>
            <a:endParaRPr lang="en-GB" dirty="0"/>
          </a:p>
        </p:txBody>
      </p:sp>
    </p:spTree>
    <p:extLst>
      <p:ext uri="{BB962C8B-B14F-4D97-AF65-F5344CB8AC3E}">
        <p14:creationId xmlns:p14="http://schemas.microsoft.com/office/powerpoint/2010/main" val="2342331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76</a:t>
            </a:fld>
            <a:endParaRPr lang="en-GB" dirty="0"/>
          </a:p>
        </p:txBody>
      </p:sp>
    </p:spTree>
    <p:extLst>
      <p:ext uri="{BB962C8B-B14F-4D97-AF65-F5344CB8AC3E}">
        <p14:creationId xmlns:p14="http://schemas.microsoft.com/office/powerpoint/2010/main" val="416695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77</a:t>
            </a:fld>
            <a:endParaRPr lang="en-GB" dirty="0"/>
          </a:p>
        </p:txBody>
      </p:sp>
    </p:spTree>
    <p:extLst>
      <p:ext uri="{BB962C8B-B14F-4D97-AF65-F5344CB8AC3E}">
        <p14:creationId xmlns:p14="http://schemas.microsoft.com/office/powerpoint/2010/main" val="5075088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78</a:t>
            </a:fld>
            <a:endParaRPr lang="en-GB" dirty="0"/>
          </a:p>
        </p:txBody>
      </p:sp>
    </p:spTree>
    <p:extLst>
      <p:ext uri="{BB962C8B-B14F-4D97-AF65-F5344CB8AC3E}">
        <p14:creationId xmlns:p14="http://schemas.microsoft.com/office/powerpoint/2010/main" val="3836257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79</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81</a:t>
            </a:fld>
            <a:endParaRPr lang="en-GB" dirty="0"/>
          </a:p>
        </p:txBody>
      </p:sp>
    </p:spTree>
    <p:extLst>
      <p:ext uri="{BB962C8B-B14F-4D97-AF65-F5344CB8AC3E}">
        <p14:creationId xmlns:p14="http://schemas.microsoft.com/office/powerpoint/2010/main" val="16478400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82</a:t>
            </a:fld>
            <a:endParaRPr lang="en-GB" dirty="0"/>
          </a:p>
        </p:txBody>
      </p:sp>
    </p:spTree>
    <p:extLst>
      <p:ext uri="{BB962C8B-B14F-4D97-AF65-F5344CB8AC3E}">
        <p14:creationId xmlns:p14="http://schemas.microsoft.com/office/powerpoint/2010/main" val="3489990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83</a:t>
            </a:fld>
            <a:endParaRPr lang="en-GB" dirty="0"/>
          </a:p>
        </p:txBody>
      </p:sp>
    </p:spTree>
    <p:extLst>
      <p:ext uri="{BB962C8B-B14F-4D97-AF65-F5344CB8AC3E}">
        <p14:creationId xmlns:p14="http://schemas.microsoft.com/office/powerpoint/2010/main" val="1159783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84</a:t>
            </a:fld>
            <a:endParaRPr lang="en-GB" dirty="0"/>
          </a:p>
        </p:txBody>
      </p:sp>
    </p:spTree>
    <p:extLst>
      <p:ext uri="{BB962C8B-B14F-4D97-AF65-F5344CB8AC3E}">
        <p14:creationId xmlns:p14="http://schemas.microsoft.com/office/powerpoint/2010/main" val="4940949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85</a:t>
            </a:fld>
            <a:endParaRPr lang="en-GB"/>
          </a:p>
        </p:txBody>
      </p:sp>
    </p:spTree>
    <p:extLst>
      <p:ext uri="{BB962C8B-B14F-4D97-AF65-F5344CB8AC3E}">
        <p14:creationId xmlns:p14="http://schemas.microsoft.com/office/powerpoint/2010/main" val="1440362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86</a:t>
            </a:fld>
            <a:endParaRPr lang="en-GB" dirty="0"/>
          </a:p>
        </p:txBody>
      </p:sp>
    </p:spTree>
    <p:extLst>
      <p:ext uri="{BB962C8B-B14F-4D97-AF65-F5344CB8AC3E}">
        <p14:creationId xmlns:p14="http://schemas.microsoft.com/office/powerpoint/2010/main" val="1440362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9</a:t>
            </a:fld>
            <a:endParaRPr lang="en-GB"/>
          </a:p>
        </p:txBody>
      </p:sp>
    </p:spTree>
    <p:extLst>
      <p:ext uri="{BB962C8B-B14F-4D97-AF65-F5344CB8AC3E}">
        <p14:creationId xmlns:p14="http://schemas.microsoft.com/office/powerpoint/2010/main" val="11279396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87</a:t>
            </a:fld>
            <a:endParaRPr lang="en-GB"/>
          </a:p>
        </p:txBody>
      </p:sp>
    </p:spTree>
    <p:extLst>
      <p:ext uri="{BB962C8B-B14F-4D97-AF65-F5344CB8AC3E}">
        <p14:creationId xmlns:p14="http://schemas.microsoft.com/office/powerpoint/2010/main" val="266167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88</a:t>
            </a:fld>
            <a:endParaRPr lang="en-GB"/>
          </a:p>
        </p:txBody>
      </p:sp>
    </p:spTree>
    <p:extLst>
      <p:ext uri="{BB962C8B-B14F-4D97-AF65-F5344CB8AC3E}">
        <p14:creationId xmlns:p14="http://schemas.microsoft.com/office/powerpoint/2010/main" val="5716714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89</a:t>
            </a:fld>
            <a:endParaRPr lang="en-GB"/>
          </a:p>
        </p:txBody>
      </p:sp>
    </p:spTree>
    <p:extLst>
      <p:ext uri="{BB962C8B-B14F-4D97-AF65-F5344CB8AC3E}">
        <p14:creationId xmlns:p14="http://schemas.microsoft.com/office/powerpoint/2010/main" val="6792126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90</a:t>
            </a:fld>
            <a:endParaRPr lang="en-GB"/>
          </a:p>
        </p:txBody>
      </p:sp>
    </p:spTree>
    <p:extLst>
      <p:ext uri="{BB962C8B-B14F-4D97-AF65-F5344CB8AC3E}">
        <p14:creationId xmlns:p14="http://schemas.microsoft.com/office/powerpoint/2010/main" val="32107024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91</a:t>
            </a:fld>
            <a:endParaRPr lang="en-GB"/>
          </a:p>
        </p:txBody>
      </p:sp>
    </p:spTree>
    <p:extLst>
      <p:ext uri="{BB962C8B-B14F-4D97-AF65-F5344CB8AC3E}">
        <p14:creationId xmlns:p14="http://schemas.microsoft.com/office/powerpoint/2010/main" val="8592251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92</a:t>
            </a:fld>
            <a:endParaRPr lang="en-GB"/>
          </a:p>
        </p:txBody>
      </p:sp>
    </p:spTree>
    <p:extLst>
      <p:ext uri="{BB962C8B-B14F-4D97-AF65-F5344CB8AC3E}">
        <p14:creationId xmlns:p14="http://schemas.microsoft.com/office/powerpoint/2010/main" val="2482025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B5B982-4BA1-429D-A862-37332D953C66}" type="slidenum">
              <a:rPr lang="en-GB" smtClean="0"/>
              <a:t>10</a:t>
            </a:fld>
            <a:endParaRPr lang="en-GB" dirty="0"/>
          </a:p>
        </p:txBody>
      </p:sp>
    </p:spTree>
    <p:extLst>
      <p:ext uri="{BB962C8B-B14F-4D97-AF65-F5344CB8AC3E}">
        <p14:creationId xmlns:p14="http://schemas.microsoft.com/office/powerpoint/2010/main" val="1440362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537B46-68CB-457B-9BA4-D28E4172D95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148493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37B46-68CB-457B-9BA4-D28E4172D95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317623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37B46-68CB-457B-9BA4-D28E4172D95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116847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537B46-68CB-457B-9BA4-D28E4172D95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3048411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537B46-68CB-457B-9BA4-D28E4172D953}"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370595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537B46-68CB-457B-9BA4-D28E4172D953}" type="datetimeFigureOut">
              <a:rPr lang="en-US" smtClean="0"/>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373879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537B46-68CB-457B-9BA4-D28E4172D953}" type="datetimeFigureOut">
              <a:rPr lang="en-US" smtClean="0"/>
              <a:t>7/12/2025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1978649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537B46-68CB-457B-9BA4-D28E4172D953}" type="datetimeFigureOut">
              <a:rPr lang="en-US" smtClean="0"/>
              <a:t>7/12/2025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192290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37B46-68CB-457B-9BA4-D28E4172D953}" type="datetimeFigureOut">
              <a:rPr lang="en-US" smtClean="0"/>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2083450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37B46-68CB-457B-9BA4-D28E4172D953}" type="datetimeFigureOut">
              <a:rPr lang="en-US" smtClean="0"/>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2764691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537B46-68CB-457B-9BA4-D28E4172D953}" type="datetimeFigureOut">
              <a:rPr lang="en-US" smtClean="0"/>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66B2E-DBF9-4D52-B1C7-E05DA5C6BA48}" type="slidenum">
              <a:rPr lang="en-US" smtClean="0"/>
              <a:t>‹#›</a:t>
            </a:fld>
            <a:endParaRPr lang="en-US"/>
          </a:p>
        </p:txBody>
      </p:sp>
    </p:spTree>
    <p:extLst>
      <p:ext uri="{BB962C8B-B14F-4D97-AF65-F5344CB8AC3E}">
        <p14:creationId xmlns:p14="http://schemas.microsoft.com/office/powerpoint/2010/main" val="37676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537B46-68CB-457B-9BA4-D28E4172D953}" type="datetimeFigureOut">
              <a:rPr lang="en-US" smtClean="0"/>
              <a:t>7/12/2025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66B2E-DBF9-4D52-B1C7-E05DA5C6BA48}" type="slidenum">
              <a:rPr lang="en-US" smtClean="0"/>
              <a:t>‹#›</a:t>
            </a:fld>
            <a:endParaRPr lang="en-US"/>
          </a:p>
        </p:txBody>
      </p:sp>
    </p:spTree>
    <p:extLst>
      <p:ext uri="{BB962C8B-B14F-4D97-AF65-F5344CB8AC3E}">
        <p14:creationId xmlns:p14="http://schemas.microsoft.com/office/powerpoint/2010/main" val="3161614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pictures/Backpropagation.gif" TargetMode="Externa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gif"/><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jpe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jpe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jpe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2.png"/><Relationship Id="rId4" Type="http://schemas.microsoft.com/office/2007/relationships/hdphoto" Target="../media/hdphoto2.wdp"/><Relationship Id="rId9" Type="http://schemas.openxmlformats.org/officeDocument/2006/relationships/image" Target="../media/image31.jpe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wdp"/><Relationship Id="rId9" Type="http://schemas.microsoft.com/office/2007/relationships/diagramDrawing" Target="../diagrams/drawing1.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8.jpe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5.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gif"/><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8.png"/><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3.png"/><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4.png"/><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5.gif"/><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microsoft.com/office/2007/relationships/hdphoto" Target="../media/hdphoto2.wdp"/></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8.jpeg"/><Relationship Id="rId4" Type="http://schemas.microsoft.com/office/2007/relationships/hdphoto" Target="../media/hdphoto2.wdp"/></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9.png"/><Relationship Id="rId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0.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3.png"/><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microsoft.com/office/2007/relationships/hdphoto" Target="../media/hdphoto2.wdp"/></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2.wdp"/></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4.png"/><Relationship Id="rId4" Type="http://schemas.microsoft.com/office/2007/relationships/hdphoto" Target="../media/hdphoto2.wdp"/></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5.png"/><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6.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8.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2.wdp"/></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9.jpeg"/><Relationship Id="rId4" Type="http://schemas.microsoft.com/office/2007/relationships/hdphoto" Target="../media/hdphoto2.wdp"/></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0.gif"/><Relationship Id="rId4" Type="http://schemas.microsoft.com/office/2007/relationships/hdphoto" Target="../media/hdphoto2.wdp"/></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microsoft.com/office/2007/relationships/hdphoto" Target="../media/hdphoto2.wdp"/></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microsoft.com/office/2007/relationships/hdphoto" Target="../media/hdphoto2.wdp"/></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microsoft.com/office/2007/relationships/hdphoto" Target="../media/hdphoto2.wdp"/></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microsoft.com/office/2007/relationships/hdphoto" Target="../media/hdphoto2.wdp"/></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1.jpeg"/><Relationship Id="rId4" Type="http://schemas.microsoft.com/office/2007/relationships/hdphoto" Target="../media/hdphoto2.wdp"/></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microsoft.com/office/2007/relationships/hdphoto" Target="../media/hdphoto2.wdp"/></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2.jpe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microsoft.com/office/2007/relationships/hdphoto" Target="../media/hdphoto2.wdp"/></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microsoft.com/office/2007/relationships/hdphoto" Target="../media/hdphoto2.wdp"/></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7.sv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microsoft.com/office/2007/relationships/hdphoto" Target="../media/hdphoto2.wdp"/></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78.png"/><Relationship Id="rId4" Type="http://schemas.microsoft.com/office/2007/relationships/hdphoto" Target="../media/hdphoto2.wdp"/></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microsoft.com/office/2007/relationships/hdphoto" Target="../media/hdphoto2.wdp"/></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microsoft.com/office/2007/relationships/hdphoto" Target="../media/hdphoto2.wdp"/></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microsoft.com/office/2007/relationships/hdphoto" Target="../media/hdphoto2.wdp"/></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microsoft.com/office/2007/relationships/hdphoto" Target="../media/hdphoto2.wdp"/></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2.wdp"/></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81.png"/><Relationship Id="rId4" Type="http://schemas.microsoft.com/office/2007/relationships/hdphoto" Target="../media/hdphoto2.wdp"/></Relationships>
</file>

<file path=ppt/slides/_rels/slide9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z_during\machineLearning\T2e0J8XU.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9282" y="228600"/>
            <a:ext cx="1690917" cy="25757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3997" y="3048000"/>
            <a:ext cx="6096001" cy="584775"/>
          </a:xfrm>
          <a:prstGeom prst="rect">
            <a:avLst/>
          </a:prstGeom>
          <a:noFill/>
        </p:spPr>
        <p:txBody>
          <a:bodyPr wrap="square" rtlCol="0">
            <a:spAutoFit/>
          </a:bodyPr>
          <a:lstStyle/>
          <a:p>
            <a:pPr algn="ctr" rtl="1"/>
            <a:r>
              <a:rPr lang="fa-IR" sz="3200" dirty="0">
                <a:cs typeface="B Titr" panose="00000700000000000000" pitchFamily="2" charset="-78"/>
              </a:rPr>
              <a:t>وبینارآموزشی یادگیری ماشین با پایتون</a:t>
            </a:r>
            <a:endParaRPr lang="en-US" sz="3200" dirty="0">
              <a:cs typeface="B Titr" panose="00000700000000000000" pitchFamily="2" charset="-78"/>
            </a:endParaRPr>
          </a:p>
        </p:txBody>
      </p:sp>
      <p:sp>
        <p:nvSpPr>
          <p:cNvPr id="7" name="TextBox 6"/>
          <p:cNvSpPr txBox="1"/>
          <p:nvPr/>
        </p:nvSpPr>
        <p:spPr>
          <a:xfrm>
            <a:off x="1523999" y="6096000"/>
            <a:ext cx="6096001" cy="369332"/>
          </a:xfrm>
          <a:prstGeom prst="rect">
            <a:avLst/>
          </a:prstGeom>
          <a:noFill/>
        </p:spPr>
        <p:txBody>
          <a:bodyPr wrap="square" rtlCol="0">
            <a:spAutoFit/>
          </a:bodyPr>
          <a:lstStyle/>
          <a:p>
            <a:pPr algn="ctr" rtl="1"/>
            <a:r>
              <a:rPr lang="fa-IR" dirty="0">
                <a:cs typeface="B Titr" panose="00000700000000000000" pitchFamily="2" charset="-78"/>
              </a:rPr>
              <a:t>بهار 1404</a:t>
            </a:r>
            <a:endParaRPr lang="en-US" dirty="0">
              <a:cs typeface="B Titr" panose="00000700000000000000" pitchFamily="2" charset="-78"/>
            </a:endParaRPr>
          </a:p>
        </p:txBody>
      </p:sp>
      <p:pic>
        <p:nvPicPr>
          <p:cNvPr id="1028" name="Picture 4" descr="Python (programming languag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4948317"/>
            <a:ext cx="1550501" cy="16997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352800" y="4748262"/>
            <a:ext cx="2159566" cy="400110"/>
          </a:xfrm>
          <a:prstGeom prst="rect">
            <a:avLst/>
          </a:prstGeom>
        </p:spPr>
        <p:txBody>
          <a:bodyPr wrap="none">
            <a:spAutoFit/>
          </a:bodyPr>
          <a:lstStyle/>
          <a:p>
            <a:r>
              <a:rPr lang="fa-IR" sz="2000" b="1" dirty="0">
                <a:cs typeface="B Nazanin" panose="00000400000000000000" pitchFamily="2" charset="-78"/>
              </a:rPr>
              <a:t>مدرس: مهدی حبیبیان</a:t>
            </a:r>
            <a:endParaRPr lang="en-US" sz="2000" b="1" dirty="0">
              <a:cs typeface="B Nazanin" panose="00000400000000000000" pitchFamily="2" charset="-78"/>
            </a:endParaRPr>
          </a:p>
        </p:txBody>
      </p:sp>
    </p:spTree>
    <p:extLst>
      <p:ext uri="{BB962C8B-B14F-4D97-AF65-F5344CB8AC3E}">
        <p14:creationId xmlns:p14="http://schemas.microsoft.com/office/powerpoint/2010/main" val="2189962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940944"/>
            <a:ext cx="5021282" cy="28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14595" y="228600"/>
            <a:ext cx="5099216" cy="584775"/>
          </a:xfrm>
          <a:prstGeom prst="rect">
            <a:avLst/>
          </a:prstGeom>
        </p:spPr>
        <p:txBody>
          <a:bodyPr wrap="none">
            <a:spAutoFit/>
          </a:bodyPr>
          <a:lstStyle/>
          <a:p>
            <a:r>
              <a:rPr lang="en-US" sz="3200" b="1" dirty="0"/>
              <a:t>Architecture Neural Network</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9</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Down Arrow 2"/>
          <p:cNvSpPr/>
          <p:nvPr/>
        </p:nvSpPr>
        <p:spPr>
          <a:xfrm>
            <a:off x="4419600" y="3505200"/>
            <a:ext cx="381000" cy="533400"/>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https://cdn.analyticsvidhya.com/wp-content/uploads/2017/05/20084905/imahe1-300x13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9439" y="4057650"/>
            <a:ext cx="5802322" cy="26303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ar Png Image - Listening Ear Clip Art - Free Transparent PNG Clipart  Images Download"/>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t="6899" r="21047" b="6024"/>
          <a:stretch/>
        </p:blipFill>
        <p:spPr bwMode="auto">
          <a:xfrm>
            <a:off x="146050" y="3002450"/>
            <a:ext cx="1519080" cy="2065232"/>
          </a:xfrm>
          <a:prstGeom prst="rect">
            <a:avLst/>
          </a:prstGeom>
          <a:noFill/>
          <a:extLst>
            <a:ext uri="{909E8E84-426E-40DD-AFC4-6F175D3DCCD1}">
              <a14:hiddenFill xmlns:a14="http://schemas.microsoft.com/office/drawing/2010/main">
                <a:solidFill>
                  <a:srgbClr val="FFFFFF"/>
                </a:solidFill>
              </a14:hiddenFill>
            </a:ext>
          </a:extLst>
        </p:spPr>
      </p:pic>
      <p:sp>
        <p:nvSpPr>
          <p:cNvPr id="5" name="Arc 4"/>
          <p:cNvSpPr/>
          <p:nvPr/>
        </p:nvSpPr>
        <p:spPr>
          <a:xfrm>
            <a:off x="847725" y="2663275"/>
            <a:ext cx="1143000" cy="1432475"/>
          </a:xfrm>
          <a:prstGeom prst="arc">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rc 22"/>
          <p:cNvSpPr/>
          <p:nvPr/>
        </p:nvSpPr>
        <p:spPr>
          <a:xfrm>
            <a:off x="756439" y="2815675"/>
            <a:ext cx="1143000" cy="1432475"/>
          </a:xfrm>
          <a:prstGeom prst="arc">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p:cNvSpPr/>
          <p:nvPr/>
        </p:nvSpPr>
        <p:spPr>
          <a:xfrm>
            <a:off x="643095" y="2968075"/>
            <a:ext cx="1143000" cy="1432475"/>
          </a:xfrm>
          <a:prstGeom prst="arc">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5362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5099216" cy="584775"/>
          </a:xfrm>
          <a:prstGeom prst="rect">
            <a:avLst/>
          </a:prstGeom>
        </p:spPr>
        <p:txBody>
          <a:bodyPr wrap="none">
            <a:spAutoFit/>
          </a:bodyPr>
          <a:lstStyle/>
          <a:p>
            <a:r>
              <a:rPr lang="en-US" sz="3200" b="1" dirty="0"/>
              <a:t>Architecture Neural Network</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10</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11"/>
          <p:cNvSpPr/>
          <p:nvPr/>
        </p:nvSpPr>
        <p:spPr>
          <a:xfrm>
            <a:off x="1066800" y="1143000"/>
            <a:ext cx="7467600" cy="1754326"/>
          </a:xfrm>
          <a:prstGeom prst="rect">
            <a:avLst/>
          </a:prstGeom>
        </p:spPr>
        <p:txBody>
          <a:bodyPr wrap="square">
            <a:spAutoFit/>
          </a:bodyPr>
          <a:lstStyle/>
          <a:p>
            <a:pPr>
              <a:lnSpc>
                <a:spcPct val="150000"/>
              </a:lnSpc>
            </a:pPr>
            <a:r>
              <a:rPr lang="en-US" b="1" dirty="0"/>
              <a:t>Input Layer </a:t>
            </a:r>
            <a:r>
              <a:rPr lang="fa-IR" b="1" dirty="0"/>
              <a:t>:</a:t>
            </a:r>
            <a:r>
              <a:rPr lang="en-US" dirty="0"/>
              <a:t> </a:t>
            </a:r>
          </a:p>
          <a:p>
            <a:pPr>
              <a:lnSpc>
                <a:spcPct val="150000"/>
              </a:lnSpc>
            </a:pPr>
            <a:r>
              <a:rPr lang="en-US" dirty="0"/>
              <a:t>Set of neurons (Node)</a:t>
            </a:r>
          </a:p>
          <a:p>
            <a:pPr>
              <a:lnSpc>
                <a:spcPct val="150000"/>
              </a:lnSpc>
            </a:pPr>
            <a:r>
              <a:rPr lang="en-US" dirty="0"/>
              <a:t>No Calculation </a:t>
            </a:r>
          </a:p>
          <a:p>
            <a:pPr>
              <a:lnSpc>
                <a:spcPct val="150000"/>
              </a:lnSpc>
            </a:pPr>
            <a:r>
              <a:rPr lang="en-US" dirty="0"/>
              <a:t>Just send info to Next (hidden) layer</a:t>
            </a:r>
          </a:p>
        </p:txBody>
      </p:sp>
      <p:sp>
        <p:nvSpPr>
          <p:cNvPr id="16" name="Rectangle 15"/>
          <p:cNvSpPr/>
          <p:nvPr/>
        </p:nvSpPr>
        <p:spPr>
          <a:xfrm>
            <a:off x="1066800" y="3049726"/>
            <a:ext cx="7467600" cy="1338828"/>
          </a:xfrm>
          <a:prstGeom prst="rect">
            <a:avLst/>
          </a:prstGeom>
        </p:spPr>
        <p:txBody>
          <a:bodyPr wrap="square">
            <a:spAutoFit/>
          </a:bodyPr>
          <a:lstStyle/>
          <a:p>
            <a:pPr>
              <a:lnSpc>
                <a:spcPct val="150000"/>
              </a:lnSpc>
            </a:pPr>
            <a:r>
              <a:rPr lang="en-US" b="1" dirty="0"/>
              <a:t>Hidden Layer </a:t>
            </a:r>
            <a:r>
              <a:rPr lang="fa-IR" b="1" dirty="0"/>
              <a:t>:</a:t>
            </a:r>
            <a:r>
              <a:rPr lang="en-US" dirty="0"/>
              <a:t> </a:t>
            </a:r>
          </a:p>
          <a:p>
            <a:pPr>
              <a:lnSpc>
                <a:spcPct val="150000"/>
              </a:lnSpc>
            </a:pPr>
            <a:r>
              <a:rPr lang="en-US" dirty="0"/>
              <a:t>Doing Calculation</a:t>
            </a:r>
          </a:p>
          <a:p>
            <a:pPr>
              <a:lnSpc>
                <a:spcPct val="150000"/>
              </a:lnSpc>
            </a:pPr>
            <a:r>
              <a:rPr lang="en-US" dirty="0"/>
              <a:t>send signal to Next layer (another Hidden Layer or Output Layer)</a:t>
            </a:r>
          </a:p>
        </p:txBody>
      </p:sp>
      <p:sp>
        <p:nvSpPr>
          <p:cNvPr id="17" name="Rectangle 16"/>
          <p:cNvSpPr/>
          <p:nvPr/>
        </p:nvSpPr>
        <p:spPr>
          <a:xfrm>
            <a:off x="1143000" y="4800600"/>
            <a:ext cx="7467600" cy="1338828"/>
          </a:xfrm>
          <a:prstGeom prst="rect">
            <a:avLst/>
          </a:prstGeom>
        </p:spPr>
        <p:txBody>
          <a:bodyPr wrap="square">
            <a:spAutoFit/>
          </a:bodyPr>
          <a:lstStyle/>
          <a:p>
            <a:pPr>
              <a:lnSpc>
                <a:spcPct val="150000"/>
              </a:lnSpc>
            </a:pPr>
            <a:r>
              <a:rPr lang="en-US" b="1" dirty="0"/>
              <a:t>Output Layer : </a:t>
            </a:r>
          </a:p>
          <a:p>
            <a:pPr>
              <a:lnSpc>
                <a:spcPct val="150000"/>
              </a:lnSpc>
            </a:pPr>
            <a:r>
              <a:rPr lang="en-US" dirty="0"/>
              <a:t>Use Activation Function to Create ourselves purpose info.</a:t>
            </a:r>
          </a:p>
          <a:p>
            <a:pPr>
              <a:lnSpc>
                <a:spcPct val="150000"/>
              </a:lnSpc>
            </a:pPr>
            <a:r>
              <a:rPr lang="en-US" dirty="0"/>
              <a:t>Such as </a:t>
            </a:r>
            <a:r>
              <a:rPr lang="en-US" dirty="0" err="1"/>
              <a:t>SoftMax</a:t>
            </a:r>
            <a:r>
              <a:rPr lang="en-US" dirty="0"/>
              <a:t> activation in Classification issues</a:t>
            </a:r>
          </a:p>
        </p:txBody>
      </p:sp>
    </p:spTree>
    <p:extLst>
      <p:ext uri="{BB962C8B-B14F-4D97-AF65-F5344CB8AC3E}">
        <p14:creationId xmlns:p14="http://schemas.microsoft.com/office/powerpoint/2010/main" val="223259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511841" cy="584775"/>
          </a:xfrm>
          <a:prstGeom prst="rect">
            <a:avLst/>
          </a:prstGeom>
        </p:spPr>
        <p:txBody>
          <a:bodyPr wrap="none">
            <a:spAutoFit/>
          </a:bodyPr>
          <a:lstStyle/>
          <a:p>
            <a:r>
              <a:rPr lang="en-US" sz="3200" b="1" dirty="0"/>
              <a:t>Feed Forward</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11</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214595" y="1676400"/>
            <a:ext cx="7134225" cy="2585323"/>
          </a:xfrm>
          <a:prstGeom prst="rect">
            <a:avLst/>
          </a:prstGeom>
        </p:spPr>
        <p:txBody>
          <a:bodyPr wrap="square">
            <a:spAutoFit/>
          </a:bodyPr>
          <a:lstStyle/>
          <a:p>
            <a:pPr>
              <a:lnSpc>
                <a:spcPct val="150000"/>
              </a:lnSpc>
            </a:pPr>
            <a:r>
              <a:rPr lang="en-US" dirty="0"/>
              <a:t>The Feed Forward (FF) networks consist of multiple neurons and hidden layers which are connected to each other. </a:t>
            </a:r>
          </a:p>
          <a:p>
            <a:pPr>
              <a:lnSpc>
                <a:spcPct val="150000"/>
              </a:lnSpc>
            </a:pPr>
            <a:r>
              <a:rPr lang="en-US" dirty="0"/>
              <a:t>These are called “feed-forward” because the </a:t>
            </a:r>
            <a:r>
              <a:rPr lang="en-US" b="1" dirty="0">
                <a:solidFill>
                  <a:srgbClr val="FF0000"/>
                </a:solidFill>
              </a:rPr>
              <a:t>data flow in the forward </a:t>
            </a:r>
            <a:r>
              <a:rPr lang="en-US" dirty="0"/>
              <a:t>direction only, and there is no backward propagation.</a:t>
            </a:r>
          </a:p>
          <a:p>
            <a:pPr>
              <a:lnSpc>
                <a:spcPct val="150000"/>
              </a:lnSpc>
            </a:pPr>
            <a:r>
              <a:rPr lang="en-US" dirty="0"/>
              <a:t>Do not form cycles!</a:t>
            </a:r>
          </a:p>
          <a:p>
            <a:pPr>
              <a:lnSpc>
                <a:spcPct val="150000"/>
              </a:lnSpc>
            </a:pPr>
            <a:r>
              <a:rPr lang="en-US" b="1" dirty="0">
                <a:solidFill>
                  <a:srgbClr val="FF0000"/>
                </a:solidFill>
              </a:rPr>
              <a:t>Weights are not updated </a:t>
            </a:r>
            <a:r>
              <a:rPr lang="en-US" dirty="0"/>
              <a:t>as there is no back propagation</a:t>
            </a:r>
          </a:p>
        </p:txBody>
      </p:sp>
    </p:spTree>
    <p:extLst>
      <p:ext uri="{BB962C8B-B14F-4D97-AF65-F5344CB8AC3E}">
        <p14:creationId xmlns:p14="http://schemas.microsoft.com/office/powerpoint/2010/main" val="1267104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084114" cy="584775"/>
          </a:xfrm>
          <a:prstGeom prst="rect">
            <a:avLst/>
          </a:prstGeom>
        </p:spPr>
        <p:txBody>
          <a:bodyPr wrap="none">
            <a:spAutoFit/>
          </a:bodyPr>
          <a:lstStyle/>
          <a:p>
            <a:r>
              <a:rPr lang="en-US" sz="3200" dirty="0"/>
              <a:t>Back propagation</a:t>
            </a:r>
            <a:endParaRPr lang="en-US" sz="3200" b="1"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12</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777207" y="1003429"/>
            <a:ext cx="7733899" cy="5816977"/>
          </a:xfrm>
          <a:prstGeom prst="rect">
            <a:avLst/>
          </a:prstGeom>
        </p:spPr>
        <p:txBody>
          <a:bodyPr wrap="square">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Forward pass</a:t>
            </a:r>
            <a:r>
              <a:rPr kumimoji="0" lang="en-US" altLang="en-US" sz="1600" b="0" i="0" u="none" strike="noStrike" cap="none" normalizeH="0" baseline="0" dirty="0">
                <a:ln>
                  <a:noFill/>
                </a:ln>
                <a:solidFill>
                  <a:schemeClr val="tx1"/>
                </a:solidFill>
                <a:effectLst/>
                <a:latin typeface="Arial" panose="020B0604020202020204" pitchFamily="34" charset="0"/>
              </a:rPr>
              <a:t>:</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The input goes through the network and gives an output.</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Calculate error</a:t>
            </a:r>
            <a:r>
              <a:rPr kumimoji="0" lang="en-US" altLang="en-US" sz="1600" b="0" i="0" u="none" strike="noStrike" cap="none" normalizeH="0" baseline="0" dirty="0">
                <a:ln>
                  <a:noFill/>
                </a:ln>
                <a:solidFill>
                  <a:schemeClr val="tx1"/>
                </a:solidFill>
                <a:effectLst/>
                <a:latin typeface="Arial" panose="020B0604020202020204" pitchFamily="34" charset="0"/>
              </a:rPr>
              <a:t>:</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Compare the predicted output to the actual value using a </a:t>
            </a:r>
            <a:r>
              <a:rPr kumimoji="0" lang="en-US" altLang="en-US" sz="1600" b="1" i="0" u="none" strike="noStrike" cap="none" normalizeH="0" baseline="0" dirty="0">
                <a:ln>
                  <a:noFill/>
                </a:ln>
                <a:solidFill>
                  <a:schemeClr val="tx1"/>
                </a:solidFill>
                <a:effectLst/>
                <a:latin typeface="Arial" panose="020B0604020202020204" pitchFamily="34" charset="0"/>
              </a:rPr>
              <a:t>loss function</a:t>
            </a:r>
            <a:r>
              <a:rPr kumimoji="0" lang="en-US" altLang="en-US" sz="1600" i="0" u="none" strike="noStrike" cap="none" normalizeH="0" baseline="0" dirty="0">
                <a:ln>
                  <a:noFill/>
                </a:ln>
                <a:solidFill>
                  <a:schemeClr val="tx1"/>
                </a:solidFill>
                <a:effectLst/>
                <a:latin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Backward pass (Backpropagation)</a:t>
            </a:r>
            <a:r>
              <a:rPr kumimoji="0" lang="en-US" altLang="en-US" sz="1600" b="0" i="0" u="none" strike="noStrike" cap="none" normalizeH="0" baseline="0" dirty="0">
                <a:ln>
                  <a:noFill/>
                </a:ln>
                <a:solidFill>
                  <a:schemeClr val="tx1"/>
                </a:solidFill>
                <a:effectLst/>
                <a:latin typeface="Arial" panose="020B0604020202020204" pitchFamily="34" charset="0"/>
              </a:rPr>
              <a:t>:</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The error is sent backward through the network.</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We compute how much each </a:t>
            </a:r>
            <a:r>
              <a:rPr kumimoji="0" lang="en-US" altLang="en-US" sz="1600" b="1" i="0" u="none" strike="noStrike" cap="none" normalizeH="0" baseline="0" dirty="0">
                <a:ln>
                  <a:noFill/>
                </a:ln>
                <a:solidFill>
                  <a:schemeClr val="tx1"/>
                </a:solidFill>
                <a:effectLst/>
                <a:latin typeface="Arial" panose="020B0604020202020204" pitchFamily="34" charset="0"/>
              </a:rPr>
              <a:t>weight and bias contributed</a:t>
            </a:r>
            <a:r>
              <a:rPr kumimoji="0" lang="en-US" altLang="en-US" sz="1600" b="0" i="0" u="none" strike="noStrike" cap="none" normalizeH="0" baseline="0" dirty="0">
                <a:ln>
                  <a:noFill/>
                </a:ln>
                <a:solidFill>
                  <a:schemeClr val="tx1"/>
                </a:solidFill>
                <a:effectLst/>
                <a:latin typeface="Arial" panose="020B0604020202020204" pitchFamily="34" charset="0"/>
              </a:rPr>
              <a:t> to the error using derivatives (gradients).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600" b="1" i="0" u="none" strike="noStrike" cap="none" normalizeH="0" baseline="0" dirty="0">
                <a:ln>
                  <a:noFill/>
                </a:ln>
                <a:solidFill>
                  <a:schemeClr val="tx1"/>
                </a:solidFill>
                <a:effectLst/>
                <a:latin typeface="Arial" panose="020B0604020202020204" pitchFamily="34" charset="0"/>
              </a:rPr>
              <a:t>Update weights and biases</a:t>
            </a:r>
            <a:r>
              <a:rPr kumimoji="0" lang="en-US" altLang="en-US" sz="1600" b="0" i="0" u="none" strike="noStrike" cap="none" normalizeH="0" baseline="0" dirty="0">
                <a:ln>
                  <a:noFill/>
                </a:ln>
                <a:solidFill>
                  <a:schemeClr val="tx1"/>
                </a:solidFill>
                <a:effectLst/>
                <a:latin typeface="Arial" panose="020B0604020202020204" pitchFamily="34" charset="0"/>
              </a:rPr>
              <a:t>:</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Using </a:t>
            </a:r>
            <a:r>
              <a:rPr kumimoji="0" lang="en-US" altLang="en-US" sz="1600" b="1" i="0" u="none" strike="noStrike" cap="none" normalizeH="0" baseline="0" dirty="0">
                <a:ln>
                  <a:noFill/>
                </a:ln>
                <a:solidFill>
                  <a:schemeClr val="tx1"/>
                </a:solidFill>
                <a:effectLst/>
                <a:latin typeface="Arial" panose="020B0604020202020204" pitchFamily="34" charset="0"/>
              </a:rPr>
              <a:t>gradient descent</a:t>
            </a:r>
            <a:r>
              <a:rPr kumimoji="0" lang="en-US" altLang="en-US" sz="1600" b="0" i="0" u="none" strike="noStrike" cap="none" normalizeH="0" baseline="0" dirty="0">
                <a:ln>
                  <a:noFill/>
                </a:ln>
                <a:solidFill>
                  <a:schemeClr val="tx1"/>
                </a:solidFill>
                <a:effectLst/>
                <a:latin typeface="Arial" panose="020B0604020202020204" pitchFamily="34" charset="0"/>
              </a:rPr>
              <a:t>, we adjust each weight and bias </a:t>
            </a:r>
            <a:r>
              <a:rPr kumimoji="0" lang="en-US" altLang="en-US" sz="1600" b="1" i="0" u="none" strike="noStrike" cap="none" normalizeH="0" baseline="0" dirty="0">
                <a:ln>
                  <a:noFill/>
                </a:ln>
                <a:solidFill>
                  <a:schemeClr val="tx1"/>
                </a:solidFill>
                <a:effectLst/>
                <a:latin typeface="Arial" panose="020B0604020202020204" pitchFamily="34" charset="0"/>
              </a:rPr>
              <a:t>a little</a:t>
            </a:r>
            <a:r>
              <a:rPr kumimoji="0" lang="en-US" altLang="en-US" sz="1600" b="0" i="0" u="none" strike="noStrike" cap="none" normalizeH="0" baseline="0" dirty="0">
                <a:ln>
                  <a:noFill/>
                </a:ln>
                <a:solidFill>
                  <a:schemeClr val="tx1"/>
                </a:solidFill>
                <a:effectLst/>
                <a:latin typeface="Arial" panose="020B0604020202020204" pitchFamily="34" charset="0"/>
              </a:rPr>
              <a:t> to reduce the error next time.</a:t>
            </a:r>
          </a:p>
          <a:p>
            <a:pPr algn="l"/>
            <a:endParaRPr lang="fa-IR" b="1" dirty="0">
              <a:solidFill>
                <a:srgbClr val="242424"/>
              </a:solidFill>
              <a:latin typeface="source-serif-pro"/>
              <a:hlinkClick r:id="rId5" action="ppaction://hlinkfile"/>
            </a:endParaRPr>
          </a:p>
          <a:p>
            <a:pPr marL="285750" indent="-285750" algn="l">
              <a:buFont typeface="Arial" panose="020B0604020202020204" pitchFamily="34" charset="0"/>
              <a:buChar char="•"/>
            </a:pPr>
            <a:r>
              <a:rPr lang="en-US" dirty="0"/>
              <a:t>Formula</a:t>
            </a:r>
          </a:p>
          <a:p>
            <a:pPr marL="742950" lvl="1" indent="-285750">
              <a:buFont typeface="Arial" panose="020B0604020202020204" pitchFamily="34" charset="0"/>
              <a:buChar char="•"/>
            </a:pPr>
            <a:r>
              <a:rPr lang="en-US" dirty="0"/>
              <a:t>η* (∂weight/∂Loss)​ - old weight = new weight</a:t>
            </a:r>
            <a:endParaRPr lang="en-US" b="1" dirty="0">
              <a:solidFill>
                <a:srgbClr val="242424"/>
              </a:solidFill>
              <a:latin typeface="source-serif-pro"/>
              <a:hlinkClick r:id="rId5" action="ppaction://hlinkfile"/>
            </a:endParaRPr>
          </a:p>
          <a:p>
            <a:pPr marL="285750" indent="-285750" algn="l">
              <a:buFont typeface="Arial" panose="020B0604020202020204" pitchFamily="34" charset="0"/>
              <a:buChar char="•"/>
            </a:pPr>
            <a:r>
              <a:rPr lang="en-US" dirty="0"/>
              <a:t>Note</a:t>
            </a:r>
          </a:p>
          <a:p>
            <a:pPr marL="742950" lvl="1" indent="-285750">
              <a:buFont typeface="Arial" panose="020B0604020202020204" pitchFamily="34" charset="0"/>
              <a:buChar char="•"/>
            </a:pPr>
            <a:r>
              <a:rPr lang="en-US" dirty="0"/>
              <a:t>Backpropagation tells the network </a:t>
            </a:r>
            <a:r>
              <a:rPr lang="en-US" b="1" dirty="0"/>
              <a:t>which direction to go</a:t>
            </a:r>
            <a:r>
              <a:rPr lang="en-US" dirty="0"/>
              <a:t> (up or down) to </a:t>
            </a:r>
            <a:r>
              <a:rPr lang="en-US" b="1" dirty="0"/>
              <a:t>learn better next time.</a:t>
            </a:r>
            <a:endParaRPr lang="fa-IR" b="1" dirty="0">
              <a:solidFill>
                <a:srgbClr val="242424"/>
              </a:solidFill>
              <a:latin typeface="source-serif-pro"/>
              <a:hlinkClick r:id="rId5" action="ppaction://hlinkfile"/>
            </a:endParaRPr>
          </a:p>
        </p:txBody>
      </p:sp>
    </p:spTree>
    <p:extLst>
      <p:ext uri="{BB962C8B-B14F-4D97-AF65-F5344CB8AC3E}">
        <p14:creationId xmlns:p14="http://schemas.microsoft.com/office/powerpoint/2010/main" val="3098232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084114" cy="584775"/>
          </a:xfrm>
          <a:prstGeom prst="rect">
            <a:avLst/>
          </a:prstGeom>
        </p:spPr>
        <p:txBody>
          <a:bodyPr wrap="none">
            <a:spAutoFit/>
          </a:bodyPr>
          <a:lstStyle/>
          <a:p>
            <a:r>
              <a:rPr lang="en-US" sz="3200" dirty="0"/>
              <a:t>Back propagation</a:t>
            </a:r>
            <a:endParaRPr lang="en-US" sz="3200" b="1"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13</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1B2C216-158E-4882-A83A-1DA1EE732F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66163"/>
            <a:ext cx="9144000" cy="4525674"/>
          </a:xfrm>
          <a:prstGeom prst="rect">
            <a:avLst/>
          </a:prstGeom>
        </p:spPr>
      </p:pic>
    </p:spTree>
    <p:extLst>
      <p:ext uri="{BB962C8B-B14F-4D97-AF65-F5344CB8AC3E}">
        <p14:creationId xmlns:p14="http://schemas.microsoft.com/office/powerpoint/2010/main" val="2029386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5876545" cy="584775"/>
          </a:xfrm>
          <a:prstGeom prst="rect">
            <a:avLst/>
          </a:prstGeom>
        </p:spPr>
        <p:txBody>
          <a:bodyPr wrap="none">
            <a:spAutoFit/>
          </a:bodyPr>
          <a:lstStyle/>
          <a:p>
            <a:r>
              <a:rPr lang="en-US" sz="3200" dirty="0"/>
              <a:t>Feedforward VS Back propagation</a:t>
            </a:r>
            <a:endParaRPr lang="en-US" sz="3200" b="1"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14</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4">
            <a:extLst>
              <a:ext uri="{FF2B5EF4-FFF2-40B4-BE49-F238E27FC236}">
                <a16:creationId xmlns:a16="http://schemas.microsoft.com/office/drawing/2014/main" id="{143C13E9-FCE8-4CD0-B2EF-CF5C64264C22}"/>
              </a:ext>
            </a:extLst>
          </p:cNvPr>
          <p:cNvGraphicFramePr>
            <a:graphicFrameLocks noGrp="1"/>
          </p:cNvGraphicFramePr>
          <p:nvPr>
            <p:extLst>
              <p:ext uri="{D42A27DB-BD31-4B8C-83A1-F6EECF244321}">
                <p14:modId xmlns:p14="http://schemas.microsoft.com/office/powerpoint/2010/main" val="250345928"/>
              </p:ext>
            </p:extLst>
          </p:nvPr>
        </p:nvGraphicFramePr>
        <p:xfrm>
          <a:off x="623202" y="1990517"/>
          <a:ext cx="7810500" cy="2876966"/>
        </p:xfrm>
        <a:graphic>
          <a:graphicData uri="http://schemas.openxmlformats.org/drawingml/2006/table">
            <a:tbl>
              <a:tblPr>
                <a:tableStyleId>{46F890A9-2807-4EBB-B81D-B2AA78EC7F39}</a:tableStyleId>
              </a:tblPr>
              <a:tblGrid>
                <a:gridCol w="2603500">
                  <a:extLst>
                    <a:ext uri="{9D8B030D-6E8A-4147-A177-3AD203B41FA5}">
                      <a16:colId xmlns:a16="http://schemas.microsoft.com/office/drawing/2014/main" val="3473525625"/>
                    </a:ext>
                  </a:extLst>
                </a:gridCol>
                <a:gridCol w="2603500">
                  <a:extLst>
                    <a:ext uri="{9D8B030D-6E8A-4147-A177-3AD203B41FA5}">
                      <a16:colId xmlns:a16="http://schemas.microsoft.com/office/drawing/2014/main" val="4293380599"/>
                    </a:ext>
                  </a:extLst>
                </a:gridCol>
                <a:gridCol w="2603500">
                  <a:extLst>
                    <a:ext uri="{9D8B030D-6E8A-4147-A177-3AD203B41FA5}">
                      <a16:colId xmlns:a16="http://schemas.microsoft.com/office/drawing/2014/main" val="3018934039"/>
                    </a:ext>
                  </a:extLst>
                </a:gridCol>
              </a:tblGrid>
              <a:tr h="276294">
                <a:tc>
                  <a:txBody>
                    <a:bodyPr/>
                    <a:lstStyle/>
                    <a:p>
                      <a:r>
                        <a:rPr lang="en-US" b="1" dirty="0"/>
                        <a:t>Feature</a:t>
                      </a:r>
                    </a:p>
                  </a:txBody>
                  <a:tcPr anchor="ctr">
                    <a:solidFill>
                      <a:schemeClr val="accent5"/>
                    </a:solidFill>
                  </a:tcPr>
                </a:tc>
                <a:tc>
                  <a:txBody>
                    <a:bodyPr/>
                    <a:lstStyle/>
                    <a:p>
                      <a:r>
                        <a:rPr lang="en-US" b="1" dirty="0"/>
                        <a:t>Feedforward</a:t>
                      </a:r>
                    </a:p>
                  </a:txBody>
                  <a:tcPr anchor="ctr">
                    <a:solidFill>
                      <a:schemeClr val="accent5"/>
                    </a:solidFill>
                  </a:tcPr>
                </a:tc>
                <a:tc>
                  <a:txBody>
                    <a:bodyPr/>
                    <a:lstStyle/>
                    <a:p>
                      <a:r>
                        <a:rPr lang="en-US" b="1" dirty="0"/>
                        <a:t>Backpropagation</a:t>
                      </a:r>
                    </a:p>
                  </a:txBody>
                  <a:tcPr anchor="ctr">
                    <a:solidFill>
                      <a:schemeClr val="accent5"/>
                    </a:solidFill>
                  </a:tcPr>
                </a:tc>
                <a:extLst>
                  <a:ext uri="{0D108BD9-81ED-4DB2-BD59-A6C34878D82A}">
                    <a16:rowId xmlns:a16="http://schemas.microsoft.com/office/drawing/2014/main" val="1834243077"/>
                  </a:ext>
                </a:extLst>
              </a:tr>
              <a:tr h="276294">
                <a:tc>
                  <a:txBody>
                    <a:bodyPr/>
                    <a:lstStyle/>
                    <a:p>
                      <a:r>
                        <a:rPr lang="en-US" sz="1600" b="1" dirty="0"/>
                        <a:t>Flow Direction</a:t>
                      </a:r>
                      <a:endParaRPr lang="en-US" sz="1600" dirty="0"/>
                    </a:p>
                  </a:txBody>
                  <a:tcPr anchor="ctr"/>
                </a:tc>
                <a:tc>
                  <a:txBody>
                    <a:bodyPr/>
                    <a:lstStyle/>
                    <a:p>
                      <a:r>
                        <a:rPr lang="en-US" sz="1400" dirty="0"/>
                        <a:t>From input to output</a:t>
                      </a:r>
                    </a:p>
                  </a:txBody>
                  <a:tcPr anchor="ctr"/>
                </a:tc>
                <a:tc>
                  <a:txBody>
                    <a:bodyPr/>
                    <a:lstStyle/>
                    <a:p>
                      <a:r>
                        <a:rPr lang="en-US" sz="1400"/>
                        <a:t>From output to input</a:t>
                      </a:r>
                    </a:p>
                  </a:txBody>
                  <a:tcPr anchor="ctr"/>
                </a:tc>
                <a:extLst>
                  <a:ext uri="{0D108BD9-81ED-4DB2-BD59-A6C34878D82A}">
                    <a16:rowId xmlns:a16="http://schemas.microsoft.com/office/drawing/2014/main" val="3356238679"/>
                  </a:ext>
                </a:extLst>
              </a:tr>
              <a:tr h="483515">
                <a:tc>
                  <a:txBody>
                    <a:bodyPr/>
                    <a:lstStyle/>
                    <a:p>
                      <a:r>
                        <a:rPr lang="en-US" sz="1600" b="1" dirty="0"/>
                        <a:t>Purpose</a:t>
                      </a:r>
                      <a:endParaRPr lang="en-US" sz="1600" dirty="0"/>
                    </a:p>
                  </a:txBody>
                  <a:tcPr anchor="ctr"/>
                </a:tc>
                <a:tc>
                  <a:txBody>
                    <a:bodyPr/>
                    <a:lstStyle/>
                    <a:p>
                      <a:r>
                        <a:rPr lang="en-US" sz="1400" dirty="0"/>
                        <a:t>Compute the output</a:t>
                      </a:r>
                    </a:p>
                  </a:txBody>
                  <a:tcPr anchor="ctr"/>
                </a:tc>
                <a:tc>
                  <a:txBody>
                    <a:bodyPr/>
                    <a:lstStyle/>
                    <a:p>
                      <a:r>
                        <a:rPr lang="en-US" sz="1400"/>
                        <a:t>Adjust weights to reduce error</a:t>
                      </a:r>
                    </a:p>
                  </a:txBody>
                  <a:tcPr anchor="ctr"/>
                </a:tc>
                <a:extLst>
                  <a:ext uri="{0D108BD9-81ED-4DB2-BD59-A6C34878D82A}">
                    <a16:rowId xmlns:a16="http://schemas.microsoft.com/office/drawing/2014/main" val="160685629"/>
                  </a:ext>
                </a:extLst>
              </a:tr>
              <a:tr h="483515">
                <a:tc>
                  <a:txBody>
                    <a:bodyPr/>
                    <a:lstStyle/>
                    <a:p>
                      <a:r>
                        <a:rPr lang="en-US" sz="1600" b="1" dirty="0"/>
                        <a:t>Learning?</a:t>
                      </a:r>
                      <a:endParaRPr lang="en-US" sz="1600" dirty="0"/>
                    </a:p>
                  </a:txBody>
                  <a:tcPr anchor="ctr"/>
                </a:tc>
                <a:tc>
                  <a:txBody>
                    <a:bodyPr/>
                    <a:lstStyle/>
                    <a:p>
                      <a:r>
                        <a:rPr lang="en-US" sz="1400" dirty="0"/>
                        <a:t>❌ No learning occurs</a:t>
                      </a:r>
                    </a:p>
                  </a:txBody>
                  <a:tcPr anchor="ctr"/>
                </a:tc>
                <a:tc>
                  <a:txBody>
                    <a:bodyPr/>
                    <a:lstStyle/>
                    <a:p>
                      <a:r>
                        <a:rPr lang="en-US" sz="1400"/>
                        <a:t>✅ Yes, it's the learning phase</a:t>
                      </a:r>
                    </a:p>
                  </a:txBody>
                  <a:tcPr anchor="ctr"/>
                </a:tc>
                <a:extLst>
                  <a:ext uri="{0D108BD9-81ED-4DB2-BD59-A6C34878D82A}">
                    <a16:rowId xmlns:a16="http://schemas.microsoft.com/office/drawing/2014/main" val="2525503643"/>
                  </a:ext>
                </a:extLst>
              </a:tr>
              <a:tr h="690736">
                <a:tc>
                  <a:txBody>
                    <a:bodyPr/>
                    <a:lstStyle/>
                    <a:p>
                      <a:r>
                        <a:rPr lang="en-US" sz="1600" b="1" dirty="0"/>
                        <a:t>Main Operations</a:t>
                      </a:r>
                      <a:endParaRPr lang="en-US" sz="1600" dirty="0"/>
                    </a:p>
                  </a:txBody>
                  <a:tcPr anchor="ctr"/>
                </a:tc>
                <a:tc>
                  <a:txBody>
                    <a:bodyPr/>
                    <a:lstStyle/>
                    <a:p>
                      <a:r>
                        <a:rPr lang="en-US" sz="1400" dirty="0"/>
                        <a:t>Weighted sum, bias addition, activation</a:t>
                      </a:r>
                    </a:p>
                  </a:txBody>
                  <a:tcPr anchor="ctr"/>
                </a:tc>
                <a:tc>
                  <a:txBody>
                    <a:bodyPr/>
                    <a:lstStyle/>
                    <a:p>
                      <a:r>
                        <a:rPr lang="en-US" sz="1400" dirty="0"/>
                        <a:t>Error calculation, gradient computation, weight update</a:t>
                      </a:r>
                    </a:p>
                  </a:txBody>
                  <a:tcPr anchor="ctr"/>
                </a:tc>
                <a:extLst>
                  <a:ext uri="{0D108BD9-81ED-4DB2-BD59-A6C34878D82A}">
                    <a16:rowId xmlns:a16="http://schemas.microsoft.com/office/drawing/2014/main" val="2203217660"/>
                  </a:ext>
                </a:extLst>
              </a:tr>
              <a:tr h="483515">
                <a:tc>
                  <a:txBody>
                    <a:bodyPr/>
                    <a:lstStyle/>
                    <a:p>
                      <a:r>
                        <a:rPr lang="en-US" sz="1600" b="1" dirty="0"/>
                        <a:t>Role in Training</a:t>
                      </a:r>
                      <a:endParaRPr lang="en-US" sz="1600" dirty="0"/>
                    </a:p>
                  </a:txBody>
                  <a:tcPr anchor="ctr"/>
                </a:tc>
                <a:tc>
                  <a:txBody>
                    <a:bodyPr/>
                    <a:lstStyle/>
                    <a:p>
                      <a:r>
                        <a:rPr lang="en-US" sz="1400" dirty="0"/>
                        <a:t>Forward pass only</a:t>
                      </a:r>
                    </a:p>
                  </a:txBody>
                  <a:tcPr anchor="ctr"/>
                </a:tc>
                <a:tc>
                  <a:txBody>
                    <a:bodyPr/>
                    <a:lstStyle/>
                    <a:p>
                      <a:r>
                        <a:rPr lang="en-US" sz="1400" dirty="0"/>
                        <a:t>Backward pass for training and learning</a:t>
                      </a:r>
                    </a:p>
                  </a:txBody>
                  <a:tcPr anchor="ctr"/>
                </a:tc>
                <a:extLst>
                  <a:ext uri="{0D108BD9-81ED-4DB2-BD59-A6C34878D82A}">
                    <a16:rowId xmlns:a16="http://schemas.microsoft.com/office/drawing/2014/main" val="1208416519"/>
                  </a:ext>
                </a:extLst>
              </a:tr>
            </a:tbl>
          </a:graphicData>
        </a:graphic>
      </p:graphicFrame>
    </p:spTree>
    <p:extLst>
      <p:ext uri="{BB962C8B-B14F-4D97-AF65-F5344CB8AC3E}">
        <p14:creationId xmlns:p14="http://schemas.microsoft.com/office/powerpoint/2010/main" val="3553284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83506"/>
            <a:ext cx="5171416" cy="754694"/>
          </a:xfrm>
          <a:prstGeom prst="rect">
            <a:avLst/>
          </a:prstGeom>
        </p:spPr>
        <p:txBody>
          <a:bodyPr wrap="none">
            <a:spAutoFit/>
          </a:bodyPr>
          <a:lstStyle/>
          <a:p>
            <a:pPr>
              <a:lnSpc>
                <a:spcPct val="150000"/>
              </a:lnSpc>
            </a:pPr>
            <a:r>
              <a:rPr lang="en-US" sz="3200" b="1" dirty="0"/>
              <a:t>Types of Activation Functions</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15</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 f(x)=1, \text{if x}&gt;=0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 f(x)=1, \text{if x}&gt;=0 "/>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ounded Rectangle 8"/>
          <p:cNvSpPr/>
          <p:nvPr/>
        </p:nvSpPr>
        <p:spPr>
          <a:xfrm>
            <a:off x="1447800" y="1752600"/>
            <a:ext cx="3657600" cy="762000"/>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solidFill>
                  <a:schemeClr val="tx1"/>
                </a:solidFill>
              </a:rPr>
              <a:t>Binary Activation Function</a:t>
            </a:r>
          </a:p>
        </p:txBody>
      </p:sp>
      <p:sp>
        <p:nvSpPr>
          <p:cNvPr id="17" name="Rounded Rectangle 16"/>
          <p:cNvSpPr/>
          <p:nvPr/>
        </p:nvSpPr>
        <p:spPr>
          <a:xfrm>
            <a:off x="1447800" y="2971800"/>
            <a:ext cx="3657600" cy="762000"/>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solidFill>
                  <a:schemeClr val="tx1"/>
                </a:solidFill>
              </a:rPr>
              <a:t>Linear Activation Function</a:t>
            </a:r>
          </a:p>
        </p:txBody>
      </p:sp>
      <p:sp>
        <p:nvSpPr>
          <p:cNvPr id="19" name="Rounded Rectangle 18"/>
          <p:cNvSpPr/>
          <p:nvPr/>
        </p:nvSpPr>
        <p:spPr>
          <a:xfrm>
            <a:off x="1447800" y="4267200"/>
            <a:ext cx="3657600" cy="762000"/>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solidFill>
                  <a:schemeClr val="tx1"/>
                </a:solidFill>
              </a:rPr>
              <a:t>Non-Linear Activation Function</a:t>
            </a:r>
          </a:p>
        </p:txBody>
      </p:sp>
    </p:spTree>
    <p:extLst>
      <p:ext uri="{BB962C8B-B14F-4D97-AF65-F5344CB8AC3E}">
        <p14:creationId xmlns:p14="http://schemas.microsoft.com/office/powerpoint/2010/main" val="112298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684296" cy="584775"/>
          </a:xfrm>
          <a:prstGeom prst="rect">
            <a:avLst/>
          </a:prstGeom>
        </p:spPr>
        <p:txBody>
          <a:bodyPr wrap="none">
            <a:spAutoFit/>
          </a:bodyPr>
          <a:lstStyle/>
          <a:p>
            <a:r>
              <a:rPr lang="en-US" sz="3200" b="1" dirty="0"/>
              <a:t>Binary Activation Function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16</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تابع پله دودویی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1" y="1093249"/>
            <a:ext cx="3581400" cy="267261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تابع پله دودویی"/>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828800"/>
            <a:ext cx="3952230" cy="14788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encrypted-tbn0.gstatic.com/images?q=tbn:ANd9GcSFQJyJrvPJBrDQHyDj81iY2HE4dMQIh0Ydh8UUNNSYfnIsTtE5_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3810000"/>
            <a:ext cx="2626354" cy="1169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47800" y="5257800"/>
            <a:ext cx="3276599" cy="646331"/>
          </a:xfrm>
          <a:prstGeom prst="rect">
            <a:avLst/>
          </a:prstGeom>
        </p:spPr>
        <p:txBody>
          <a:bodyPr wrap="square">
            <a:spAutoFit/>
          </a:bodyPr>
          <a:lstStyle/>
          <a:p>
            <a:pPr marL="285750" indent="-285750" algn="ctr">
              <a:buFont typeface="Wingdings" panose="05000000000000000000" pitchFamily="2" charset="2"/>
              <a:buChar char="§"/>
            </a:pPr>
            <a:r>
              <a:rPr lang="en-US" dirty="0"/>
              <a:t>Is Simple</a:t>
            </a:r>
          </a:p>
          <a:p>
            <a:pPr marL="285750" indent="-285750" algn="ctr">
              <a:buFont typeface="Wingdings" panose="05000000000000000000" pitchFamily="2" charset="2"/>
              <a:buChar char="§"/>
            </a:pPr>
            <a:r>
              <a:rPr lang="en-US" dirty="0"/>
              <a:t>Use in binary Classification</a:t>
            </a:r>
          </a:p>
        </p:txBody>
      </p:sp>
      <p:sp>
        <p:nvSpPr>
          <p:cNvPr id="17" name="Rectangle 16"/>
          <p:cNvSpPr/>
          <p:nvPr/>
        </p:nvSpPr>
        <p:spPr>
          <a:xfrm>
            <a:off x="4572001" y="5105399"/>
            <a:ext cx="3581400" cy="1200329"/>
          </a:xfrm>
          <a:prstGeom prst="rect">
            <a:avLst/>
          </a:prstGeom>
        </p:spPr>
        <p:txBody>
          <a:bodyPr wrap="square">
            <a:spAutoFit/>
          </a:bodyPr>
          <a:lstStyle/>
          <a:p>
            <a:pPr marL="285750" indent="-285750" algn="ctr">
              <a:buFont typeface="Wingdings" panose="05000000000000000000" pitchFamily="2" charset="2"/>
              <a:buChar char="§"/>
            </a:pPr>
            <a:r>
              <a:rPr lang="en-US" dirty="0"/>
              <a:t>Always Value is 0 or 1 Not use another Type </a:t>
            </a:r>
          </a:p>
          <a:p>
            <a:pPr marL="285750" indent="-285750" algn="ctr">
              <a:buFont typeface="Wingdings" panose="05000000000000000000" pitchFamily="2" charset="2"/>
              <a:buChar char="§"/>
            </a:pPr>
            <a:r>
              <a:rPr lang="en-US" dirty="0"/>
              <a:t>Gradient is Zero so You can not </a:t>
            </a:r>
            <a:r>
              <a:rPr lang="en-US" dirty="0" err="1"/>
              <a:t>backpropagation</a:t>
            </a:r>
            <a:endParaRPr lang="en-US" dirty="0"/>
          </a:p>
        </p:txBody>
      </p:sp>
    </p:spTree>
    <p:extLst>
      <p:ext uri="{BB962C8B-B14F-4D97-AF65-F5344CB8AC3E}">
        <p14:creationId xmlns:p14="http://schemas.microsoft.com/office/powerpoint/2010/main" val="112298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637616" cy="584775"/>
          </a:xfrm>
          <a:prstGeom prst="rect">
            <a:avLst/>
          </a:prstGeom>
        </p:spPr>
        <p:txBody>
          <a:bodyPr wrap="none">
            <a:spAutoFit/>
          </a:bodyPr>
          <a:lstStyle/>
          <a:p>
            <a:r>
              <a:rPr lang="en-US" sz="3200" b="1" dirty="0"/>
              <a:t>Linear Activation Function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22283"/>
            <a:ext cx="381000" cy="307777"/>
          </a:xfrm>
          <a:prstGeom prst="rect">
            <a:avLst/>
          </a:prstGeom>
          <a:noFill/>
        </p:spPr>
        <p:txBody>
          <a:bodyPr wrap="square" rtlCol="0">
            <a:spAutoFit/>
          </a:bodyPr>
          <a:lstStyle/>
          <a:p>
            <a:pPr algn="ctr"/>
            <a:r>
              <a:rPr lang="en-US" sz="1400" b="1" dirty="0"/>
              <a:t>17</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4" descr="https://encrypted-tbn0.gstatic.com/images?q=tbn:ANd9GcSFQJyJrvPJBrDQHyDj81iY2HE4dMQIh0Ydh8UUNNSYfnIsTtE5_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523" y="3225499"/>
            <a:ext cx="2626354" cy="1169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33600" y="4573457"/>
            <a:ext cx="2286000" cy="646331"/>
          </a:xfrm>
          <a:prstGeom prst="rect">
            <a:avLst/>
          </a:prstGeom>
        </p:spPr>
        <p:txBody>
          <a:bodyPr wrap="square">
            <a:spAutoFit/>
          </a:bodyPr>
          <a:lstStyle/>
          <a:p>
            <a:pPr marL="285750" indent="-285750">
              <a:buFont typeface="Wingdings" panose="05000000000000000000" pitchFamily="2" charset="2"/>
              <a:buChar char="§"/>
            </a:pPr>
            <a:r>
              <a:rPr lang="en-US" dirty="0"/>
              <a:t>Is Simple</a:t>
            </a:r>
          </a:p>
          <a:p>
            <a:pPr marL="285750" indent="-285750">
              <a:buFont typeface="Wingdings" panose="05000000000000000000" pitchFamily="2" charset="2"/>
              <a:buChar char="§"/>
            </a:pPr>
            <a:r>
              <a:rPr lang="en-US" dirty="0"/>
              <a:t>Calculation is fast</a:t>
            </a:r>
          </a:p>
        </p:txBody>
      </p:sp>
      <p:sp>
        <p:nvSpPr>
          <p:cNvPr id="17" name="Rectangle 16"/>
          <p:cNvSpPr/>
          <p:nvPr/>
        </p:nvSpPr>
        <p:spPr>
          <a:xfrm>
            <a:off x="4542569" y="4572000"/>
            <a:ext cx="2712643" cy="1754326"/>
          </a:xfrm>
          <a:prstGeom prst="rect">
            <a:avLst/>
          </a:prstGeom>
        </p:spPr>
        <p:txBody>
          <a:bodyPr wrap="square">
            <a:spAutoFit/>
          </a:bodyPr>
          <a:lstStyle/>
          <a:p>
            <a:pPr marL="285750" indent="-285750">
              <a:buFont typeface="Wingdings" panose="05000000000000000000" pitchFamily="2" charset="2"/>
              <a:buChar char="§"/>
            </a:pPr>
            <a:r>
              <a:rPr lang="en-US" dirty="0"/>
              <a:t>Always Gradient is constant Value</a:t>
            </a:r>
          </a:p>
          <a:p>
            <a:pPr marL="285750" indent="-285750">
              <a:buFont typeface="Wingdings" panose="05000000000000000000" pitchFamily="2" charset="2"/>
              <a:buChar char="§"/>
            </a:pPr>
            <a:r>
              <a:rPr lang="en-US" dirty="0"/>
              <a:t>Can not use for multiple Classification or Complex problem</a:t>
            </a:r>
          </a:p>
          <a:p>
            <a:pPr marL="285750" indent="-285750">
              <a:buFont typeface="Wingdings" panose="05000000000000000000" pitchFamily="2" charset="2"/>
              <a:buChar char="§"/>
            </a:pPr>
            <a:r>
              <a:rPr lang="en-US" dirty="0"/>
              <a:t>Collapse</a:t>
            </a:r>
          </a:p>
        </p:txBody>
      </p:sp>
      <p:pic>
        <p:nvPicPr>
          <p:cNvPr id="16386" name="Picture 2" descr="https://files.virgool.io/upload/users/188008/posts/pnynslxzluh4/ejmj8hbkekbr.jpe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378" t="8811" r="7467"/>
          <a:stretch/>
        </p:blipFill>
        <p:spPr bwMode="auto">
          <a:xfrm>
            <a:off x="5400675" y="1219200"/>
            <a:ext cx="2640691" cy="214515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تابع خطی"/>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1371600"/>
            <a:ext cx="2628900" cy="155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71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83506"/>
            <a:ext cx="7117461" cy="754694"/>
          </a:xfrm>
          <a:prstGeom prst="rect">
            <a:avLst/>
          </a:prstGeom>
        </p:spPr>
        <p:txBody>
          <a:bodyPr wrap="none">
            <a:spAutoFit/>
          </a:bodyPr>
          <a:lstStyle/>
          <a:p>
            <a:pPr>
              <a:lnSpc>
                <a:spcPct val="150000"/>
              </a:lnSpc>
            </a:pPr>
            <a:r>
              <a:rPr lang="en-US" sz="3200" b="1" dirty="0"/>
              <a:t>Types of Non Linear Activation Functions</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18</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 f(x)=1, \text{if x}&gt;=0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 f(x)=1, \text{if x}&gt;=0 "/>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4" name="Picture 8" descr="Machine learning: Common loss and activation functions – Hamhocho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905000"/>
            <a:ext cx="8104306" cy="346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66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9400" y="2564309"/>
            <a:ext cx="3913187" cy="769441"/>
          </a:xfrm>
          <a:prstGeom prst="rect">
            <a:avLst/>
          </a:prstGeom>
        </p:spPr>
        <p:txBody>
          <a:bodyPr wrap="none">
            <a:spAutoFit/>
          </a:bodyPr>
          <a:lstStyle/>
          <a:p>
            <a:r>
              <a:rPr lang="en-US" sz="4400" b="1" dirty="0"/>
              <a:t>Neural Network</a:t>
            </a:r>
          </a:p>
        </p:txBody>
      </p:sp>
      <p:cxnSp>
        <p:nvCxnSpPr>
          <p:cNvPr id="6" name="Straight Connector 5"/>
          <p:cNvCxnSpPr/>
          <p:nvPr/>
        </p:nvCxnSpPr>
        <p:spPr>
          <a:xfrm>
            <a:off x="2590800" y="3429000"/>
            <a:ext cx="5486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2" descr="Neural Network Icon - Neural Network Icon Png - Free Transparent PNG  Clipart Images Download"/>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701929" y="2552700"/>
            <a:ext cx="1888871"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22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953407" cy="584775"/>
          </a:xfrm>
          <a:prstGeom prst="rect">
            <a:avLst/>
          </a:prstGeom>
        </p:spPr>
        <p:txBody>
          <a:bodyPr wrap="none">
            <a:spAutoFit/>
          </a:bodyPr>
          <a:lstStyle/>
          <a:p>
            <a:r>
              <a:rPr lang="en-US" sz="3200" b="1" dirty="0"/>
              <a:t>Sigmoid Activation Function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19</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4" descr="https://encrypted-tbn0.gstatic.com/images?q=tbn:ANd9GcSFQJyJrvPJBrDQHyDj81iY2HE4dMQIh0Ydh8UUNNSYfnIsTtE5_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523" y="3225499"/>
            <a:ext cx="2626354" cy="1169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33600" y="4573457"/>
            <a:ext cx="2286000" cy="2031325"/>
          </a:xfrm>
          <a:prstGeom prst="rect">
            <a:avLst/>
          </a:prstGeom>
        </p:spPr>
        <p:txBody>
          <a:bodyPr wrap="square">
            <a:spAutoFit/>
          </a:bodyPr>
          <a:lstStyle/>
          <a:p>
            <a:pPr marL="285750" indent="-285750">
              <a:buFont typeface="Wingdings" panose="05000000000000000000" pitchFamily="2" charset="2"/>
              <a:buChar char="§"/>
            </a:pPr>
            <a:r>
              <a:rPr lang="en-US" dirty="0"/>
              <a:t>We almost use probability --&gt; out put 0-1</a:t>
            </a:r>
          </a:p>
          <a:p>
            <a:pPr marL="285750" indent="-285750">
              <a:buFont typeface="Wingdings" panose="05000000000000000000" pitchFamily="2" charset="2"/>
              <a:buChar char="§"/>
            </a:pPr>
            <a:r>
              <a:rPr lang="en-US" dirty="0"/>
              <a:t>Derivability ---&gt; a smooth function can use back propagation  </a:t>
            </a:r>
          </a:p>
        </p:txBody>
      </p:sp>
      <p:sp>
        <p:nvSpPr>
          <p:cNvPr id="17" name="Rectangle 16"/>
          <p:cNvSpPr/>
          <p:nvPr/>
        </p:nvSpPr>
        <p:spPr>
          <a:xfrm>
            <a:off x="4542569" y="4572000"/>
            <a:ext cx="2925031" cy="1200329"/>
          </a:xfrm>
          <a:prstGeom prst="rect">
            <a:avLst/>
          </a:prstGeom>
        </p:spPr>
        <p:txBody>
          <a:bodyPr wrap="square">
            <a:spAutoFit/>
          </a:bodyPr>
          <a:lstStyle/>
          <a:p>
            <a:pPr marL="285750" indent="-285750">
              <a:buFont typeface="Wingdings" panose="05000000000000000000" pitchFamily="2" charset="2"/>
              <a:buChar char="§"/>
            </a:pPr>
            <a:r>
              <a:rPr lang="en-US" dirty="0"/>
              <a:t>Between -3 --- 3 is considerable amount ---&gt; learning have problem</a:t>
            </a:r>
          </a:p>
          <a:p>
            <a:pPr marL="285750" indent="-285750">
              <a:buFont typeface="Wingdings" panose="05000000000000000000" pitchFamily="2" charset="2"/>
              <a:buChar char="§"/>
            </a:pPr>
            <a:r>
              <a:rPr lang="en-US" dirty="0">
                <a:solidFill>
                  <a:srgbClr val="FF0000"/>
                </a:solidFill>
              </a:rPr>
              <a:t>Vanishing</a:t>
            </a:r>
            <a:r>
              <a:rPr lang="en-US" dirty="0"/>
              <a:t> gradient</a:t>
            </a:r>
          </a:p>
        </p:txBody>
      </p:sp>
      <p:pic>
        <p:nvPicPr>
          <p:cNvPr id="17410" name="Picture 2" descr="تابع سیگموید"/>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3949" y="1219200"/>
            <a:ext cx="2438399" cy="174783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تابع فعال ساز سیگموید"/>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5400" y="1115514"/>
            <a:ext cx="2593974" cy="19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60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5090689" cy="584775"/>
          </a:xfrm>
          <a:prstGeom prst="rect">
            <a:avLst/>
          </a:prstGeom>
        </p:spPr>
        <p:txBody>
          <a:bodyPr wrap="none">
            <a:spAutoFit/>
          </a:bodyPr>
          <a:lstStyle/>
          <a:p>
            <a:r>
              <a:rPr lang="en-US" sz="3200" b="1" dirty="0"/>
              <a:t>Soft Max Activation Function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20</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710562" y="3581400"/>
            <a:ext cx="4775837" cy="707886"/>
          </a:xfrm>
          <a:prstGeom prst="rect">
            <a:avLst/>
          </a:prstGeom>
        </p:spPr>
        <p:txBody>
          <a:bodyPr wrap="square">
            <a:spAutoFit/>
          </a:bodyPr>
          <a:lstStyle/>
          <a:p>
            <a:pPr marL="285750" indent="-285750">
              <a:buFont typeface="Wingdings" panose="05000000000000000000" pitchFamily="2" charset="2"/>
              <a:buChar char="§"/>
            </a:pPr>
            <a:r>
              <a:rPr lang="en-US" sz="2000" dirty="0"/>
              <a:t>Best for multiple classification</a:t>
            </a:r>
          </a:p>
          <a:p>
            <a:pPr marL="285750" indent="-285750">
              <a:buFont typeface="Wingdings" panose="05000000000000000000" pitchFamily="2" charset="2"/>
              <a:buChar char="§"/>
            </a:pPr>
            <a:r>
              <a:rPr lang="en-US" sz="2000" dirty="0"/>
              <a:t>Almost use in </a:t>
            </a:r>
            <a:r>
              <a:rPr lang="en-US" sz="2000" dirty="0">
                <a:solidFill>
                  <a:srgbClr val="FF0000"/>
                </a:solidFill>
              </a:rPr>
              <a:t>last</a:t>
            </a:r>
            <a:r>
              <a:rPr lang="en-US" sz="2000" dirty="0"/>
              <a:t> layer </a:t>
            </a:r>
          </a:p>
        </p:txBody>
      </p:sp>
      <p:pic>
        <p:nvPicPr>
          <p:cNvPr id="18434" name="Picture 2" descr="تابع Softmax"/>
          <p:cNvPicPr>
            <a:picLocks noChangeAspect="1" noChangeArrowheads="1"/>
          </p:cNvPicPr>
          <p:nvPr/>
        </p:nvPicPr>
        <p:blipFill rotWithShape="1">
          <a:blip r:embed="rId5">
            <a:extLst>
              <a:ext uri="{28A0092B-C50C-407E-A947-70E740481C1C}">
                <a14:useLocalDpi xmlns:a14="http://schemas.microsoft.com/office/drawing/2010/main" val="0"/>
              </a:ext>
            </a:extLst>
          </a:blip>
          <a:srcRect t="44459"/>
          <a:stretch/>
        </p:blipFill>
        <p:spPr bwMode="auto">
          <a:xfrm>
            <a:off x="887727" y="1600200"/>
            <a:ext cx="4217673" cy="125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880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451668" cy="584775"/>
          </a:xfrm>
          <a:prstGeom prst="rect">
            <a:avLst/>
          </a:prstGeom>
        </p:spPr>
        <p:txBody>
          <a:bodyPr wrap="none">
            <a:spAutoFit/>
          </a:bodyPr>
          <a:lstStyle/>
          <a:p>
            <a:r>
              <a:rPr lang="en-US" sz="3200" b="1" dirty="0"/>
              <a:t>ReLU Activation Function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21</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58" name="Picture 2" descr="تابع فعال ساز ReL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7349" y="1055905"/>
            <a:ext cx="276311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تابع فعال ساز ReL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1833" y="1352550"/>
            <a:ext cx="2729867" cy="161651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encrypted-tbn0.gstatic.com/images?q=tbn:ANd9GcSFQJyJrvPJBrDQHyDj81iY2HE4dMQIh0Ydh8UUNNSYfnIsTtE5_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523" y="3225499"/>
            <a:ext cx="2626354" cy="11690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133600" y="4573457"/>
            <a:ext cx="2286000" cy="1754326"/>
          </a:xfrm>
          <a:prstGeom prst="rect">
            <a:avLst/>
          </a:prstGeom>
        </p:spPr>
        <p:txBody>
          <a:bodyPr wrap="square">
            <a:spAutoFit/>
          </a:bodyPr>
          <a:lstStyle/>
          <a:p>
            <a:pPr marL="285750" indent="-285750">
              <a:buFont typeface="Wingdings" panose="05000000000000000000" pitchFamily="2" charset="2"/>
              <a:buChar char="§"/>
            </a:pPr>
            <a:r>
              <a:rPr lang="en-US" dirty="0"/>
              <a:t>Not active all Neurons</a:t>
            </a:r>
          </a:p>
          <a:p>
            <a:pPr marL="285750" indent="-285750">
              <a:buFont typeface="Wingdings" panose="05000000000000000000" pitchFamily="2" charset="2"/>
              <a:buChar char="§"/>
            </a:pPr>
            <a:r>
              <a:rPr lang="en-US" dirty="0"/>
              <a:t>So cost calculation is cheep</a:t>
            </a:r>
          </a:p>
          <a:p>
            <a:pPr marL="285750" indent="-285750">
              <a:buFont typeface="Wingdings" panose="05000000000000000000" pitchFamily="2" charset="2"/>
              <a:buChar char="§"/>
            </a:pPr>
            <a:r>
              <a:rPr lang="en-US" dirty="0"/>
              <a:t>Almost use this </a:t>
            </a:r>
          </a:p>
          <a:p>
            <a:pPr marL="285750" indent="-285750">
              <a:buFont typeface="Wingdings" panose="05000000000000000000" pitchFamily="2" charset="2"/>
              <a:buChar char="§"/>
            </a:pPr>
            <a:r>
              <a:rPr lang="en-US" dirty="0"/>
              <a:t>Calculation is fast</a:t>
            </a:r>
          </a:p>
        </p:txBody>
      </p:sp>
      <p:sp>
        <p:nvSpPr>
          <p:cNvPr id="19" name="Rectangle 18"/>
          <p:cNvSpPr/>
          <p:nvPr/>
        </p:nvSpPr>
        <p:spPr>
          <a:xfrm>
            <a:off x="4542569" y="4572000"/>
            <a:ext cx="2925031" cy="369332"/>
          </a:xfrm>
          <a:prstGeom prst="rect">
            <a:avLst/>
          </a:prstGeom>
        </p:spPr>
        <p:txBody>
          <a:bodyPr wrap="square">
            <a:spAutoFit/>
          </a:bodyPr>
          <a:lstStyle/>
          <a:p>
            <a:pPr marL="285750" indent="-285750">
              <a:buFont typeface="Wingdings" panose="05000000000000000000" pitchFamily="2" charset="2"/>
              <a:buChar char="§"/>
            </a:pPr>
            <a:r>
              <a:rPr lang="en-US" dirty="0">
                <a:solidFill>
                  <a:srgbClr val="FF0000"/>
                </a:solidFill>
              </a:rPr>
              <a:t>Dying</a:t>
            </a:r>
            <a:r>
              <a:rPr lang="en-US" dirty="0"/>
              <a:t> ReLU !!</a:t>
            </a:r>
          </a:p>
        </p:txBody>
      </p:sp>
    </p:spTree>
    <p:extLst>
      <p:ext uri="{BB962C8B-B14F-4D97-AF65-F5344CB8AC3E}">
        <p14:creationId xmlns:p14="http://schemas.microsoft.com/office/powerpoint/2010/main" val="279105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106667" cy="584775"/>
          </a:xfrm>
          <a:prstGeom prst="rect">
            <a:avLst/>
          </a:prstGeom>
        </p:spPr>
        <p:txBody>
          <a:bodyPr wrap="none">
            <a:spAutoFit/>
          </a:bodyPr>
          <a:lstStyle/>
          <a:p>
            <a:r>
              <a:rPr lang="en-US" sz="3200" b="1" dirty="0"/>
              <a:t>Dying ReLU</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22</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مشتق تابع ReL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219200"/>
            <a:ext cx="6191073" cy="516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986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958217" cy="584775"/>
          </a:xfrm>
          <a:prstGeom prst="rect">
            <a:avLst/>
          </a:prstGeom>
        </p:spPr>
        <p:txBody>
          <a:bodyPr wrap="none">
            <a:spAutoFit/>
          </a:bodyPr>
          <a:lstStyle/>
          <a:p>
            <a:r>
              <a:rPr lang="en-US" sz="3200" b="1" dirty="0"/>
              <a:t>Solving Dying ReLU Problem</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23</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2" name="Picture 2" descr="تابع فعال ساز  Leaky ReL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5" y="1609724"/>
            <a:ext cx="3002864" cy="2416572"/>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تابع فعال ساز  Leaky ReL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857" y="4149325"/>
            <a:ext cx="2324100" cy="111667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نمودار تابع Parametric ReL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3787" y="1582248"/>
            <a:ext cx="3194954" cy="2436153"/>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ضابطه تابع Parametric ReLU"/>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25508" y="4149325"/>
            <a:ext cx="1951509" cy="1088342"/>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تابع فعال ساز ELU"/>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98741" y="1609724"/>
            <a:ext cx="2745259" cy="2426123"/>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ضابطه تابع فعال ساز ELU "/>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73056" y="4047909"/>
            <a:ext cx="2196628" cy="129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99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247445" cy="584775"/>
          </a:xfrm>
          <a:prstGeom prst="rect">
            <a:avLst/>
          </a:prstGeom>
        </p:spPr>
        <p:txBody>
          <a:bodyPr wrap="none">
            <a:spAutoFit/>
          </a:bodyPr>
          <a:lstStyle/>
          <a:p>
            <a:r>
              <a:rPr lang="en-US" sz="3200" b="1" dirty="0"/>
              <a:t>Type of Neural Network</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24</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Diagram 2"/>
          <p:cNvGraphicFramePr/>
          <p:nvPr>
            <p:extLst>
              <p:ext uri="{D42A27DB-BD31-4B8C-83A1-F6EECF244321}">
                <p14:modId xmlns:p14="http://schemas.microsoft.com/office/powerpoint/2010/main" val="1202769554"/>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22986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9400" y="2564309"/>
            <a:ext cx="5500288" cy="769441"/>
          </a:xfrm>
          <a:prstGeom prst="rect">
            <a:avLst/>
          </a:prstGeom>
        </p:spPr>
        <p:txBody>
          <a:bodyPr wrap="none">
            <a:spAutoFit/>
          </a:bodyPr>
          <a:lstStyle/>
          <a:p>
            <a:pPr lvl="0"/>
            <a:r>
              <a:rPr lang="en-US" sz="4400" b="1" dirty="0"/>
              <a:t>Multi-layer perceptron</a:t>
            </a:r>
            <a:endParaRPr lang="en-US" sz="4400" dirty="0"/>
          </a:p>
        </p:txBody>
      </p:sp>
      <p:cxnSp>
        <p:nvCxnSpPr>
          <p:cNvPr id="6" name="Straight Connector 5"/>
          <p:cNvCxnSpPr/>
          <p:nvPr/>
        </p:nvCxnSpPr>
        <p:spPr>
          <a:xfrm>
            <a:off x="2590800" y="3429000"/>
            <a:ext cx="5486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2" descr="Neural Network Icon - Neural Network Icon Png - Free Transparent PNG  Clipart Images Download"/>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701929" y="2552700"/>
            <a:ext cx="1888871"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585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5150321" cy="584775"/>
          </a:xfrm>
          <a:prstGeom prst="rect">
            <a:avLst/>
          </a:prstGeom>
        </p:spPr>
        <p:txBody>
          <a:bodyPr wrap="none">
            <a:spAutoFit/>
          </a:bodyPr>
          <a:lstStyle/>
          <a:p>
            <a:pPr lvl="0"/>
            <a:r>
              <a:rPr lang="en-US" sz="3200" b="1" dirty="0"/>
              <a:t>Multi-layer perceptron (MLP)</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26</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066800" y="1219200"/>
            <a:ext cx="6781800" cy="2126864"/>
          </a:xfrm>
          <a:prstGeom prst="rect">
            <a:avLst/>
          </a:prstGeom>
        </p:spPr>
        <p:txBody>
          <a:bodyPr wrap="square">
            <a:spAutoFit/>
          </a:bodyPr>
          <a:lstStyle/>
          <a:p>
            <a:pPr>
              <a:lnSpc>
                <a:spcPct val="150000"/>
              </a:lnSpc>
            </a:pPr>
            <a:r>
              <a:rPr lang="en-US" dirty="0"/>
              <a:t>Like a single-layer perceptron model, but has a </a:t>
            </a:r>
            <a:r>
              <a:rPr lang="en-US" dirty="0">
                <a:solidFill>
                  <a:srgbClr val="FF0000"/>
                </a:solidFill>
              </a:rPr>
              <a:t>greater</a:t>
            </a:r>
            <a:r>
              <a:rPr lang="en-US" dirty="0"/>
              <a:t> number of </a:t>
            </a:r>
            <a:r>
              <a:rPr lang="en-US" dirty="0">
                <a:solidFill>
                  <a:srgbClr val="FF0000"/>
                </a:solidFill>
              </a:rPr>
              <a:t>hidden layers</a:t>
            </a:r>
            <a:r>
              <a:rPr lang="en-US" dirty="0"/>
              <a:t>.</a:t>
            </a:r>
            <a:endParaRPr lang="fa-IR" dirty="0"/>
          </a:p>
          <a:p>
            <a:pPr>
              <a:lnSpc>
                <a:spcPct val="150000"/>
              </a:lnSpc>
            </a:pPr>
            <a:r>
              <a:rPr lang="en-US" dirty="0"/>
              <a:t> MLP are very more useful and one good reason is that, they are </a:t>
            </a:r>
            <a:r>
              <a:rPr lang="en-US" dirty="0">
                <a:solidFill>
                  <a:srgbClr val="FF0000"/>
                </a:solidFill>
              </a:rPr>
              <a:t>able</a:t>
            </a:r>
            <a:r>
              <a:rPr lang="en-US" dirty="0"/>
              <a:t> to </a:t>
            </a:r>
            <a:r>
              <a:rPr lang="en-US" b="1" dirty="0">
                <a:solidFill>
                  <a:srgbClr val="FF0000"/>
                </a:solidFill>
              </a:rPr>
              <a:t>learn non-linear </a:t>
            </a:r>
            <a:r>
              <a:rPr lang="en-US" dirty="0"/>
              <a:t>representations</a:t>
            </a:r>
          </a:p>
          <a:p>
            <a:pPr>
              <a:lnSpc>
                <a:spcPct val="150000"/>
              </a:lnSpc>
            </a:pPr>
            <a:endParaRPr lang="en-US" dirty="0"/>
          </a:p>
        </p:txBody>
      </p:sp>
      <p:sp>
        <p:nvSpPr>
          <p:cNvPr id="9" name="AutoShape 2" descr="https://miro.medium.com/max/1000/1*-NE4oK759a3uqKzI6McJwA.jpe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https://miro.medium.com/max/1100/1*-NE4oK759a3uqKzI6McJwA.webp"/>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8" name="Picture 6" descr="Back Propagation in Neural Network: Machine Learning Algorith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2400" y="3200400"/>
            <a:ext cx="6454775" cy="336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27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5150321" cy="584775"/>
          </a:xfrm>
          <a:prstGeom prst="rect">
            <a:avLst/>
          </a:prstGeom>
        </p:spPr>
        <p:txBody>
          <a:bodyPr wrap="none">
            <a:spAutoFit/>
          </a:bodyPr>
          <a:lstStyle/>
          <a:p>
            <a:pPr lvl="0"/>
            <a:r>
              <a:rPr lang="en-US" sz="3200" b="1" dirty="0"/>
              <a:t>Multi-layer perceptron (MLP)</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27</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066800" y="1371600"/>
            <a:ext cx="7286625" cy="3000821"/>
          </a:xfrm>
          <a:prstGeom prst="rect">
            <a:avLst/>
          </a:prstGeom>
        </p:spPr>
        <p:txBody>
          <a:bodyPr wrap="square">
            <a:spAutoFit/>
          </a:bodyPr>
          <a:lstStyle/>
          <a:p>
            <a:pPr>
              <a:lnSpc>
                <a:spcPct val="150000"/>
              </a:lnSpc>
            </a:pPr>
            <a:r>
              <a:rPr lang="en-US" b="1" dirty="0"/>
              <a:t>Forward Stage:</a:t>
            </a:r>
            <a:r>
              <a:rPr lang="en-US" dirty="0"/>
              <a:t> Activation functions start from the input layer in the forward stage and terminate on the output layer.</a:t>
            </a:r>
          </a:p>
          <a:p>
            <a:pPr>
              <a:lnSpc>
                <a:spcPct val="150000"/>
              </a:lnSpc>
            </a:pPr>
            <a:endParaRPr lang="en-US" dirty="0"/>
          </a:p>
          <a:p>
            <a:pPr>
              <a:lnSpc>
                <a:spcPct val="150000"/>
              </a:lnSpc>
            </a:pPr>
            <a:r>
              <a:rPr lang="en-US" b="1" dirty="0"/>
              <a:t>Backward Stage:</a:t>
            </a:r>
            <a:r>
              <a:rPr lang="en-US" dirty="0"/>
              <a:t> In the backward stage, </a:t>
            </a:r>
            <a:r>
              <a:rPr lang="en-US" dirty="0">
                <a:solidFill>
                  <a:srgbClr val="FF0000"/>
                </a:solidFill>
              </a:rPr>
              <a:t>weight</a:t>
            </a:r>
            <a:r>
              <a:rPr lang="en-US" dirty="0"/>
              <a:t> and </a:t>
            </a:r>
            <a:r>
              <a:rPr lang="en-US" dirty="0">
                <a:solidFill>
                  <a:srgbClr val="FF0000"/>
                </a:solidFill>
              </a:rPr>
              <a:t>bias</a:t>
            </a:r>
            <a:r>
              <a:rPr lang="en-US" dirty="0"/>
              <a:t> values are </a:t>
            </a:r>
            <a:r>
              <a:rPr lang="en-US" dirty="0">
                <a:solidFill>
                  <a:srgbClr val="FF0000"/>
                </a:solidFill>
              </a:rPr>
              <a:t>modified</a:t>
            </a:r>
            <a:r>
              <a:rPr lang="en-US" dirty="0"/>
              <a:t> as per the model's requirement. </a:t>
            </a:r>
          </a:p>
          <a:p>
            <a:pPr>
              <a:lnSpc>
                <a:spcPct val="150000"/>
              </a:lnSpc>
            </a:pPr>
            <a:r>
              <a:rPr lang="en-US" dirty="0"/>
              <a:t>In this stage, the </a:t>
            </a:r>
            <a:r>
              <a:rPr lang="en-US" dirty="0">
                <a:solidFill>
                  <a:srgbClr val="FF0000"/>
                </a:solidFill>
              </a:rPr>
              <a:t>error</a:t>
            </a:r>
            <a:r>
              <a:rPr lang="en-US" dirty="0"/>
              <a:t> between actual output and demanded originated backward on the output layer and ended on the input layer.</a:t>
            </a:r>
          </a:p>
        </p:txBody>
      </p:sp>
    </p:spTree>
    <p:extLst>
      <p:ext uri="{BB962C8B-B14F-4D97-AF65-F5344CB8AC3E}">
        <p14:creationId xmlns:p14="http://schemas.microsoft.com/office/powerpoint/2010/main" val="3276444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2731" y="332236"/>
            <a:ext cx="4249881" cy="461665"/>
          </a:xfrm>
          <a:prstGeom prst="rect">
            <a:avLst/>
          </a:prstGeom>
        </p:spPr>
        <p:txBody>
          <a:bodyPr wrap="none">
            <a:spAutoFit/>
          </a:bodyPr>
          <a:lstStyle/>
          <a:p>
            <a:pPr algn="l"/>
            <a:r>
              <a:rPr lang="en-US" sz="2400" b="1" i="0" dirty="0">
                <a:solidFill>
                  <a:srgbClr val="000000"/>
                </a:solidFill>
                <a:effectLst/>
                <a:latin typeface="Raleway" panose="020B0604020202020204" pitchFamily="2" charset="0"/>
              </a:rPr>
              <a:t>Choosing Hyperparameters</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28</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381000" y="1489562"/>
            <a:ext cx="8160813" cy="4801314"/>
          </a:xfrm>
          <a:prstGeom prst="rect">
            <a:avLst/>
          </a:prstGeom>
        </p:spPr>
        <p:txBody>
          <a:bodyPr wrap="square">
            <a:spAutoFit/>
          </a:bodyPr>
          <a:lstStyle/>
          <a:p>
            <a:pPr algn="just">
              <a:buFont typeface="Arial" panose="020B0604020202020204" pitchFamily="34" charset="0"/>
              <a:buChar char="•"/>
            </a:pPr>
            <a:r>
              <a:rPr lang="en-US" b="1" dirty="0"/>
              <a:t>Number of Hidden Layers and Neurons: </a:t>
            </a:r>
            <a:r>
              <a:rPr lang="en-US" dirty="0"/>
              <a:t>More layers and neurons increase the model’s capacity but also its risk of overfitting. The optimal architecture often requires experimentation and cross-validation.</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Learning Rate: </a:t>
            </a:r>
            <a:r>
              <a:rPr lang="en-US" dirty="0"/>
              <a:t>Controls the size of the weight updates during training. A learning rate that is too high can cause the model to diverge, while a rate that is too low can result in slow convergence.</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Batch Size: </a:t>
            </a:r>
            <a:r>
              <a:rPr lang="en-US" dirty="0"/>
              <a:t>Number of samples processed before the model’s internal parameters are updated. Smaller batch sizes can lead to noisier updates but may help escape local minima.</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Number of Epochs: </a:t>
            </a:r>
            <a:r>
              <a:rPr lang="en-US" dirty="0"/>
              <a:t>The number of times the entire training dataset is passed through the network.</a:t>
            </a:r>
          </a:p>
          <a:p>
            <a:pPr algn="just">
              <a:buFont typeface="Arial" panose="020B0604020202020204" pitchFamily="34" charset="0"/>
              <a:buChar char="•"/>
            </a:pPr>
            <a:endParaRPr lang="en-US" dirty="0"/>
          </a:p>
          <a:p>
            <a:pPr algn="just">
              <a:buFont typeface="Arial" panose="020B0604020202020204" pitchFamily="34" charset="0"/>
              <a:buChar char="•"/>
            </a:pPr>
            <a:r>
              <a:rPr lang="en-US" b="1" dirty="0"/>
              <a:t>Activation Functions: </a:t>
            </a:r>
            <a:r>
              <a:rPr lang="en-US" dirty="0"/>
              <a:t>The choice of activation function can significantly affect learning dynamics and performance.</a:t>
            </a:r>
          </a:p>
        </p:txBody>
      </p:sp>
    </p:spTree>
    <p:extLst>
      <p:ext uri="{BB962C8B-B14F-4D97-AF65-F5344CB8AC3E}">
        <p14:creationId xmlns:p14="http://schemas.microsoft.com/office/powerpoint/2010/main" val="1839300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899320" cy="584775"/>
          </a:xfrm>
          <a:prstGeom prst="rect">
            <a:avLst/>
          </a:prstGeom>
        </p:spPr>
        <p:txBody>
          <a:bodyPr wrap="none">
            <a:spAutoFit/>
          </a:bodyPr>
          <a:lstStyle/>
          <a:p>
            <a:r>
              <a:rPr lang="en-US" sz="3200" b="1" dirty="0"/>
              <a:t>Neural Network</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8"/>
          <p:cNvSpPr/>
          <p:nvPr/>
        </p:nvSpPr>
        <p:spPr>
          <a:xfrm>
            <a:off x="5661681" y="2705100"/>
            <a:ext cx="3352800" cy="32766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Oval 22"/>
          <p:cNvSpPr/>
          <p:nvPr/>
        </p:nvSpPr>
        <p:spPr>
          <a:xfrm>
            <a:off x="5928381" y="3238500"/>
            <a:ext cx="2819400" cy="2743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Oval 23"/>
          <p:cNvSpPr/>
          <p:nvPr/>
        </p:nvSpPr>
        <p:spPr>
          <a:xfrm>
            <a:off x="6303687" y="3920490"/>
            <a:ext cx="2066925" cy="20612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 name="Oval 24"/>
          <p:cNvSpPr/>
          <p:nvPr/>
        </p:nvSpPr>
        <p:spPr>
          <a:xfrm>
            <a:off x="6572769" y="4536948"/>
            <a:ext cx="1528763" cy="14485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Rectangle 19"/>
          <p:cNvSpPr/>
          <p:nvPr/>
        </p:nvSpPr>
        <p:spPr>
          <a:xfrm>
            <a:off x="7067013" y="2665917"/>
            <a:ext cx="542136" cy="584775"/>
          </a:xfrm>
          <a:prstGeom prst="rect">
            <a:avLst/>
          </a:prstGeom>
        </p:spPr>
        <p:txBody>
          <a:bodyPr wrap="none">
            <a:spAutoFit/>
          </a:bodyPr>
          <a:lstStyle/>
          <a:p>
            <a:r>
              <a:rPr lang="en-US" sz="3200" b="1" dirty="0">
                <a:solidFill>
                  <a:schemeClr val="bg1"/>
                </a:solidFill>
              </a:rPr>
              <a:t>AI</a:t>
            </a:r>
            <a:endParaRPr lang="en-US" sz="3200" dirty="0">
              <a:solidFill>
                <a:schemeClr val="bg1"/>
              </a:solidFill>
            </a:endParaRPr>
          </a:p>
        </p:txBody>
      </p:sp>
      <p:sp>
        <p:nvSpPr>
          <p:cNvPr id="27" name="Rectangle 26"/>
          <p:cNvSpPr/>
          <p:nvPr/>
        </p:nvSpPr>
        <p:spPr>
          <a:xfrm>
            <a:off x="7011579" y="3314700"/>
            <a:ext cx="651140" cy="523220"/>
          </a:xfrm>
          <a:prstGeom prst="rect">
            <a:avLst/>
          </a:prstGeom>
        </p:spPr>
        <p:txBody>
          <a:bodyPr wrap="none">
            <a:spAutoFit/>
          </a:bodyPr>
          <a:lstStyle/>
          <a:p>
            <a:r>
              <a:rPr lang="en-US" sz="2800" b="1" dirty="0">
                <a:solidFill>
                  <a:schemeClr val="bg1"/>
                </a:solidFill>
              </a:rPr>
              <a:t>ML</a:t>
            </a:r>
            <a:endParaRPr lang="en-US" sz="2800" dirty="0">
              <a:solidFill>
                <a:schemeClr val="bg1"/>
              </a:solidFill>
            </a:endParaRPr>
          </a:p>
        </p:txBody>
      </p:sp>
      <p:sp>
        <p:nvSpPr>
          <p:cNvPr id="28" name="Rectangle 27"/>
          <p:cNvSpPr/>
          <p:nvPr/>
        </p:nvSpPr>
        <p:spPr>
          <a:xfrm>
            <a:off x="7011581" y="4013728"/>
            <a:ext cx="659155" cy="523220"/>
          </a:xfrm>
          <a:prstGeom prst="rect">
            <a:avLst/>
          </a:prstGeom>
        </p:spPr>
        <p:txBody>
          <a:bodyPr wrap="none">
            <a:spAutoFit/>
          </a:bodyPr>
          <a:lstStyle/>
          <a:p>
            <a:r>
              <a:rPr lang="en-US" sz="2800" b="1" dirty="0">
                <a:solidFill>
                  <a:schemeClr val="bg1"/>
                </a:solidFill>
              </a:rPr>
              <a:t>NN</a:t>
            </a:r>
            <a:endParaRPr lang="en-US" sz="2800" dirty="0">
              <a:solidFill>
                <a:schemeClr val="bg1"/>
              </a:solidFill>
            </a:endParaRPr>
          </a:p>
        </p:txBody>
      </p:sp>
      <p:sp>
        <p:nvSpPr>
          <p:cNvPr id="29" name="Rectangle 28"/>
          <p:cNvSpPr/>
          <p:nvPr/>
        </p:nvSpPr>
        <p:spPr>
          <a:xfrm>
            <a:off x="7059670" y="4999619"/>
            <a:ext cx="562975" cy="523220"/>
          </a:xfrm>
          <a:prstGeom prst="rect">
            <a:avLst/>
          </a:prstGeom>
        </p:spPr>
        <p:txBody>
          <a:bodyPr wrap="none">
            <a:spAutoFit/>
          </a:bodyPr>
          <a:lstStyle/>
          <a:p>
            <a:r>
              <a:rPr lang="en-US" sz="2800" b="1" dirty="0">
                <a:solidFill>
                  <a:schemeClr val="bg1"/>
                </a:solidFill>
              </a:rPr>
              <a:t>DL</a:t>
            </a:r>
            <a:endParaRPr lang="en-US" sz="2800" dirty="0">
              <a:solidFill>
                <a:schemeClr val="bg1"/>
              </a:solidFill>
            </a:endParaRPr>
          </a:p>
        </p:txBody>
      </p:sp>
      <p:sp>
        <p:nvSpPr>
          <p:cNvPr id="21" name="Rectangle 20"/>
          <p:cNvSpPr/>
          <p:nvPr/>
        </p:nvSpPr>
        <p:spPr>
          <a:xfrm>
            <a:off x="990600" y="1143000"/>
            <a:ext cx="7467600" cy="880369"/>
          </a:xfrm>
          <a:prstGeom prst="rect">
            <a:avLst/>
          </a:prstGeom>
        </p:spPr>
        <p:txBody>
          <a:bodyPr wrap="square">
            <a:spAutoFit/>
          </a:bodyPr>
          <a:lstStyle/>
          <a:p>
            <a:pPr>
              <a:lnSpc>
                <a:spcPct val="150000"/>
              </a:lnSpc>
            </a:pPr>
            <a:r>
              <a:rPr lang="en-US" dirty="0"/>
              <a:t>Artificial Neural Network is a </a:t>
            </a:r>
            <a:r>
              <a:rPr lang="en-US" dirty="0">
                <a:solidFill>
                  <a:srgbClr val="FF0000"/>
                </a:solidFill>
              </a:rPr>
              <a:t>computational</a:t>
            </a:r>
            <a:r>
              <a:rPr lang="en-US" dirty="0"/>
              <a:t> model that is </a:t>
            </a:r>
            <a:r>
              <a:rPr lang="en-US" dirty="0">
                <a:solidFill>
                  <a:srgbClr val="FF0000"/>
                </a:solidFill>
              </a:rPr>
              <a:t>inspired</a:t>
            </a:r>
            <a:r>
              <a:rPr lang="en-US" dirty="0"/>
              <a:t> by the way </a:t>
            </a:r>
            <a:r>
              <a:rPr lang="en-US" dirty="0">
                <a:solidFill>
                  <a:srgbClr val="FF0000"/>
                </a:solidFill>
              </a:rPr>
              <a:t>biological</a:t>
            </a:r>
            <a:r>
              <a:rPr lang="en-US" dirty="0"/>
              <a:t> neural networks in the </a:t>
            </a:r>
            <a:r>
              <a:rPr lang="en-US" dirty="0">
                <a:solidFill>
                  <a:srgbClr val="FF0000"/>
                </a:solidFill>
              </a:rPr>
              <a:t>human brain process </a:t>
            </a:r>
            <a:r>
              <a:rPr lang="en-US" dirty="0"/>
              <a:t>information.</a:t>
            </a:r>
          </a:p>
        </p:txBody>
      </p:sp>
      <p:sp>
        <p:nvSpPr>
          <p:cNvPr id="22" name="Rectangle 21"/>
          <p:cNvSpPr/>
          <p:nvPr/>
        </p:nvSpPr>
        <p:spPr>
          <a:xfrm>
            <a:off x="1076325" y="2174289"/>
            <a:ext cx="4572000" cy="4662815"/>
          </a:xfrm>
          <a:prstGeom prst="rect">
            <a:avLst/>
          </a:prstGeom>
        </p:spPr>
        <p:txBody>
          <a:bodyPr>
            <a:spAutoFit/>
          </a:bodyPr>
          <a:lstStyle/>
          <a:p>
            <a:pPr>
              <a:lnSpc>
                <a:spcPct val="150000"/>
              </a:lnSpc>
            </a:pPr>
            <a:r>
              <a:rPr lang="en-US" dirty="0"/>
              <a:t>NN form the backbone of deep learning. </a:t>
            </a:r>
          </a:p>
          <a:p>
            <a:pPr>
              <a:lnSpc>
                <a:spcPct val="150000"/>
              </a:lnSpc>
            </a:pPr>
            <a:r>
              <a:rPr lang="en-US" dirty="0"/>
              <a:t>The </a:t>
            </a:r>
            <a:r>
              <a:rPr lang="en-US" dirty="0">
                <a:solidFill>
                  <a:srgbClr val="FF0000"/>
                </a:solidFill>
              </a:rPr>
              <a:t>goal</a:t>
            </a:r>
            <a:r>
              <a:rPr lang="en-US" dirty="0"/>
              <a:t> of a </a:t>
            </a:r>
            <a:r>
              <a:rPr lang="en-US" dirty="0">
                <a:solidFill>
                  <a:srgbClr val="FF0000"/>
                </a:solidFill>
              </a:rPr>
              <a:t>neural network </a:t>
            </a:r>
            <a:r>
              <a:rPr lang="en-US" dirty="0"/>
              <a:t>is to find an </a:t>
            </a:r>
            <a:r>
              <a:rPr lang="en-US" dirty="0">
                <a:solidFill>
                  <a:srgbClr val="FF0000"/>
                </a:solidFill>
              </a:rPr>
              <a:t>approximation</a:t>
            </a:r>
            <a:r>
              <a:rPr lang="en-US" dirty="0"/>
              <a:t> of </a:t>
            </a:r>
            <a:r>
              <a:rPr lang="en-US" dirty="0">
                <a:solidFill>
                  <a:srgbClr val="FF0000"/>
                </a:solidFill>
              </a:rPr>
              <a:t>an unknown function</a:t>
            </a:r>
            <a:r>
              <a:rPr lang="en-US" dirty="0"/>
              <a:t>. It is formed by interconnected neurons. These neurons have weights, and bias which is updated during the network training depending upon the error. The activation function puts a nonlinear transformation to the linear combination which then generates the output. The combinations of the activated neurons give the output.</a:t>
            </a:r>
          </a:p>
        </p:txBody>
      </p:sp>
    </p:spTree>
    <p:extLst>
      <p:ext uri="{BB962C8B-B14F-4D97-AF65-F5344CB8AC3E}">
        <p14:creationId xmlns:p14="http://schemas.microsoft.com/office/powerpoint/2010/main" val="107944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2731" y="332236"/>
            <a:ext cx="4124847" cy="461665"/>
          </a:xfrm>
          <a:prstGeom prst="rect">
            <a:avLst/>
          </a:prstGeom>
        </p:spPr>
        <p:txBody>
          <a:bodyPr wrap="none">
            <a:spAutoFit/>
          </a:bodyPr>
          <a:lstStyle/>
          <a:p>
            <a:pPr algn="l"/>
            <a:r>
              <a:rPr lang="en-US" sz="2400" b="1" i="0" dirty="0">
                <a:solidFill>
                  <a:srgbClr val="000000"/>
                </a:solidFill>
                <a:effectLst/>
                <a:latin typeface="Raleway" pitchFamily="2" charset="0"/>
              </a:rPr>
              <a:t>Regularization Techniques</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29</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460375" y="1114551"/>
            <a:ext cx="8160813" cy="3788858"/>
          </a:xfrm>
          <a:prstGeom prst="rect">
            <a:avLst/>
          </a:prstGeom>
        </p:spPr>
        <p:txBody>
          <a:bodyPr wrap="square">
            <a:spAutoFit/>
          </a:bodyPr>
          <a:lstStyle/>
          <a:p>
            <a:pPr algn="just">
              <a:lnSpc>
                <a:spcPct val="150000"/>
              </a:lnSpc>
            </a:pPr>
            <a:endParaRPr lang="en-US" dirty="0"/>
          </a:p>
          <a:p>
            <a:pPr algn="l">
              <a:lnSpc>
                <a:spcPct val="150000"/>
              </a:lnSpc>
              <a:buFont typeface="Arial" panose="020B0604020202020204" pitchFamily="34" charset="0"/>
              <a:buChar char="•"/>
            </a:pPr>
            <a:r>
              <a:rPr lang="en-US" b="1" i="0" dirty="0">
                <a:solidFill>
                  <a:srgbClr val="121416"/>
                </a:solidFill>
                <a:effectLst/>
              </a:rPr>
              <a:t>L1 and L2 Regularization:</a:t>
            </a:r>
            <a:r>
              <a:rPr lang="en-US" b="0" i="0" dirty="0">
                <a:solidFill>
                  <a:srgbClr val="121416"/>
                </a:solidFill>
                <a:effectLst/>
              </a:rPr>
              <a:t> </a:t>
            </a:r>
            <a:r>
              <a:rPr lang="en-US" dirty="0"/>
              <a:t>Add a penalty to the loss function based on the magnitude of the weights, discouraging overly complex models.</a:t>
            </a:r>
          </a:p>
          <a:p>
            <a:pPr algn="l">
              <a:lnSpc>
                <a:spcPct val="150000"/>
              </a:lnSpc>
              <a:buFont typeface="Arial" panose="020B0604020202020204" pitchFamily="34" charset="0"/>
              <a:buChar char="•"/>
            </a:pPr>
            <a:endParaRPr lang="en-US" dirty="0"/>
          </a:p>
          <a:p>
            <a:pPr algn="l">
              <a:lnSpc>
                <a:spcPct val="150000"/>
              </a:lnSpc>
              <a:buFont typeface="Arial" panose="020B0604020202020204" pitchFamily="34" charset="0"/>
              <a:buChar char="•"/>
            </a:pPr>
            <a:r>
              <a:rPr lang="en-US" b="1" i="0" dirty="0">
                <a:solidFill>
                  <a:srgbClr val="121416"/>
                </a:solidFill>
                <a:effectLst/>
              </a:rPr>
              <a:t>Dropout:</a:t>
            </a:r>
            <a:r>
              <a:rPr lang="en-US" b="0" i="0" dirty="0">
                <a:solidFill>
                  <a:srgbClr val="121416"/>
                </a:solidFill>
                <a:effectLst/>
              </a:rPr>
              <a:t> Randomly disables a fraction of neurons during training, forcing the network to learn redundant representations and improving robustness.</a:t>
            </a:r>
          </a:p>
          <a:p>
            <a:pPr algn="l">
              <a:lnSpc>
                <a:spcPct val="150000"/>
              </a:lnSpc>
              <a:buFont typeface="Arial" panose="020B0604020202020204" pitchFamily="34" charset="0"/>
              <a:buChar char="•"/>
            </a:pPr>
            <a:endParaRPr lang="en-US" b="0" i="0" dirty="0">
              <a:solidFill>
                <a:srgbClr val="121416"/>
              </a:solidFill>
              <a:effectLst/>
            </a:endParaRPr>
          </a:p>
          <a:p>
            <a:pPr algn="l">
              <a:lnSpc>
                <a:spcPct val="150000"/>
              </a:lnSpc>
              <a:buFont typeface="Arial" panose="020B0604020202020204" pitchFamily="34" charset="0"/>
              <a:buChar char="•"/>
            </a:pPr>
            <a:r>
              <a:rPr lang="en-US" b="1" i="0" dirty="0">
                <a:solidFill>
                  <a:srgbClr val="121416"/>
                </a:solidFill>
                <a:effectLst/>
              </a:rPr>
              <a:t>Early Stopping:</a:t>
            </a:r>
            <a:r>
              <a:rPr lang="en-US" b="0" i="0" dirty="0">
                <a:solidFill>
                  <a:srgbClr val="121416"/>
                </a:solidFill>
                <a:effectLst/>
              </a:rPr>
              <a:t> Monitors performance on a validation set and stops training when performance ceases to improve, preventing overfitting.</a:t>
            </a:r>
          </a:p>
        </p:txBody>
      </p:sp>
    </p:spTree>
    <p:extLst>
      <p:ext uri="{BB962C8B-B14F-4D97-AF65-F5344CB8AC3E}">
        <p14:creationId xmlns:p14="http://schemas.microsoft.com/office/powerpoint/2010/main" val="2868593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5150321" cy="584775"/>
          </a:xfrm>
          <a:prstGeom prst="rect">
            <a:avLst/>
          </a:prstGeom>
        </p:spPr>
        <p:txBody>
          <a:bodyPr wrap="none">
            <a:spAutoFit/>
          </a:bodyPr>
          <a:lstStyle/>
          <a:p>
            <a:pPr lvl="0"/>
            <a:r>
              <a:rPr lang="en-US" sz="3200" b="1" dirty="0"/>
              <a:t>Multi-layer perceptron (MLP)</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30</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634721" y="2305883"/>
            <a:ext cx="3390900" cy="4247317"/>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A multi-layered perceptron model can be used </a:t>
            </a:r>
            <a:r>
              <a:rPr lang="en-US" b="1" dirty="0">
                <a:solidFill>
                  <a:srgbClr val="FF0000"/>
                </a:solidFill>
              </a:rPr>
              <a:t>to solve complex non-linear</a:t>
            </a:r>
            <a:r>
              <a:rPr lang="en-US" dirty="0"/>
              <a:t> problems.</a:t>
            </a:r>
          </a:p>
          <a:p>
            <a:pPr marL="285750" indent="-285750">
              <a:lnSpc>
                <a:spcPct val="150000"/>
              </a:lnSpc>
              <a:buFont typeface="Arial" panose="020B0604020202020204" pitchFamily="34" charset="0"/>
              <a:buChar char="•"/>
            </a:pPr>
            <a:r>
              <a:rPr lang="en-US" dirty="0"/>
              <a:t>It </a:t>
            </a:r>
            <a:r>
              <a:rPr lang="en-US" dirty="0">
                <a:solidFill>
                  <a:srgbClr val="FF0000"/>
                </a:solidFill>
              </a:rPr>
              <a:t>works well </a:t>
            </a:r>
            <a:r>
              <a:rPr lang="en-US" dirty="0"/>
              <a:t>with both small and large input data.</a:t>
            </a:r>
          </a:p>
          <a:p>
            <a:pPr marL="285750" indent="-285750">
              <a:lnSpc>
                <a:spcPct val="150000"/>
              </a:lnSpc>
              <a:buFont typeface="Arial" panose="020B0604020202020204" pitchFamily="34" charset="0"/>
              <a:buChar char="•"/>
            </a:pPr>
            <a:r>
              <a:rPr lang="en-US" dirty="0"/>
              <a:t>It helps us to obtain </a:t>
            </a:r>
            <a:r>
              <a:rPr lang="en-US" dirty="0">
                <a:solidFill>
                  <a:srgbClr val="FF0000"/>
                </a:solidFill>
              </a:rPr>
              <a:t>quick predictions </a:t>
            </a:r>
            <a:r>
              <a:rPr lang="en-US" dirty="0"/>
              <a:t>after the training.</a:t>
            </a:r>
          </a:p>
          <a:p>
            <a:pPr marL="285750" indent="-285750">
              <a:lnSpc>
                <a:spcPct val="150000"/>
              </a:lnSpc>
              <a:buFont typeface="Arial" panose="020B0604020202020204" pitchFamily="34" charset="0"/>
              <a:buChar char="•"/>
            </a:pPr>
            <a:r>
              <a:rPr lang="en-US" dirty="0"/>
              <a:t>It helps to obtain the </a:t>
            </a:r>
            <a:r>
              <a:rPr lang="en-US" dirty="0">
                <a:solidFill>
                  <a:srgbClr val="FF0000"/>
                </a:solidFill>
              </a:rPr>
              <a:t>same accuracy</a:t>
            </a:r>
            <a:r>
              <a:rPr lang="en-US" dirty="0"/>
              <a:t> ratio with large as well as small data.</a:t>
            </a:r>
          </a:p>
        </p:txBody>
      </p:sp>
      <p:sp>
        <p:nvSpPr>
          <p:cNvPr id="16" name="Rectangle 15"/>
          <p:cNvSpPr/>
          <p:nvPr/>
        </p:nvSpPr>
        <p:spPr>
          <a:xfrm>
            <a:off x="5181600" y="2286000"/>
            <a:ext cx="3390900" cy="4247317"/>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In Multi-layer perceptron, computations are difficult and </a:t>
            </a:r>
            <a:r>
              <a:rPr lang="en-US" dirty="0">
                <a:solidFill>
                  <a:srgbClr val="FF0000"/>
                </a:solidFill>
              </a:rPr>
              <a:t>time-consuming</a:t>
            </a:r>
            <a:r>
              <a:rPr lang="en-US" dirty="0"/>
              <a:t>.</a:t>
            </a:r>
          </a:p>
          <a:p>
            <a:pPr marL="285750" indent="-285750">
              <a:lnSpc>
                <a:spcPct val="150000"/>
              </a:lnSpc>
              <a:buFont typeface="Arial" panose="020B0604020202020204" pitchFamily="34" charset="0"/>
              <a:buChar char="•"/>
            </a:pPr>
            <a:r>
              <a:rPr lang="en-US" dirty="0"/>
              <a:t>In multi-layer Perceptron, it is difficult to predict how much the </a:t>
            </a:r>
            <a:r>
              <a:rPr lang="en-US" dirty="0">
                <a:solidFill>
                  <a:srgbClr val="FF0000"/>
                </a:solidFill>
              </a:rPr>
              <a:t>dependent</a:t>
            </a:r>
            <a:r>
              <a:rPr lang="en-US" dirty="0"/>
              <a:t> variable </a:t>
            </a:r>
            <a:r>
              <a:rPr lang="en-US" dirty="0">
                <a:solidFill>
                  <a:srgbClr val="FF0000"/>
                </a:solidFill>
              </a:rPr>
              <a:t>affects</a:t>
            </a:r>
            <a:r>
              <a:rPr lang="en-US" dirty="0"/>
              <a:t> each </a:t>
            </a:r>
            <a:r>
              <a:rPr lang="en-US" dirty="0">
                <a:solidFill>
                  <a:srgbClr val="FF0000"/>
                </a:solidFill>
              </a:rPr>
              <a:t>independent</a:t>
            </a:r>
            <a:r>
              <a:rPr lang="en-US" dirty="0"/>
              <a:t> variable.</a:t>
            </a:r>
          </a:p>
          <a:p>
            <a:pPr marL="285750" indent="-285750">
              <a:lnSpc>
                <a:spcPct val="150000"/>
              </a:lnSpc>
              <a:buFont typeface="Arial" panose="020B0604020202020204" pitchFamily="34" charset="0"/>
              <a:buChar char="•"/>
            </a:pPr>
            <a:r>
              <a:rPr lang="en-US" dirty="0"/>
              <a:t>The model functioning depends on the </a:t>
            </a:r>
            <a:r>
              <a:rPr lang="en-US" dirty="0">
                <a:solidFill>
                  <a:srgbClr val="FF0000"/>
                </a:solidFill>
              </a:rPr>
              <a:t>quality</a:t>
            </a:r>
            <a:r>
              <a:rPr lang="en-US" dirty="0"/>
              <a:t> of the </a:t>
            </a:r>
            <a:r>
              <a:rPr lang="en-US" dirty="0">
                <a:solidFill>
                  <a:srgbClr val="FF0000"/>
                </a:solidFill>
              </a:rPr>
              <a:t>training</a:t>
            </a:r>
            <a:r>
              <a:rPr lang="en-US" dirty="0"/>
              <a:t>.</a:t>
            </a:r>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9" descr="Advantages of Hard Money Lending - New Funding Resources"/>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1" descr="Advantages of Hard Money Lending - New Funding Resources"/>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88" name="Picture 12" descr="D:\z_during\machineLearning\Nueral_network\download (1).jf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465" y="1143834"/>
            <a:ext cx="1314450" cy="1314449"/>
          </a:xfrm>
          <a:prstGeom prst="rect">
            <a:avLst/>
          </a:prstGeom>
          <a:noFill/>
          <a:extLst>
            <a:ext uri="{909E8E84-426E-40DD-AFC4-6F175D3DCCD1}">
              <a14:hiddenFill xmlns:a14="http://schemas.microsoft.com/office/drawing/2010/main">
                <a:solidFill>
                  <a:srgbClr val="FFFFFF"/>
                </a:solidFill>
              </a14:hiddenFill>
            </a:ext>
          </a:extLst>
        </p:spPr>
      </p:pic>
      <p:pic>
        <p:nvPicPr>
          <p:cNvPr id="24589" name="Picture 13" descr="D:\z_during\machineLearning\Nueral_network\download.jf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6087" y="1074737"/>
            <a:ext cx="1306513" cy="130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72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0800" y="2605029"/>
            <a:ext cx="6012480" cy="646331"/>
          </a:xfrm>
          <a:prstGeom prst="rect">
            <a:avLst/>
          </a:prstGeom>
        </p:spPr>
        <p:txBody>
          <a:bodyPr wrap="none">
            <a:spAutoFit/>
          </a:bodyPr>
          <a:lstStyle/>
          <a:p>
            <a:pPr lvl="0"/>
            <a:r>
              <a:rPr lang="en-US" sz="3600" b="1" dirty="0"/>
              <a:t>Convolutional Neural Network</a:t>
            </a:r>
            <a:endParaRPr lang="en-US" sz="3600" dirty="0"/>
          </a:p>
        </p:txBody>
      </p:sp>
      <p:cxnSp>
        <p:nvCxnSpPr>
          <p:cNvPr id="6" name="Straight Connector 5"/>
          <p:cNvCxnSpPr/>
          <p:nvPr/>
        </p:nvCxnSpPr>
        <p:spPr>
          <a:xfrm>
            <a:off x="2590800" y="3429000"/>
            <a:ext cx="5486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2" descr="Neural Network Icon - Neural Network Icon Png - Free Transparent PNG  Clipart Images Download"/>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701929" y="2552700"/>
            <a:ext cx="1888871"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490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6474016" cy="584775"/>
          </a:xfrm>
          <a:prstGeom prst="rect">
            <a:avLst/>
          </a:prstGeom>
        </p:spPr>
        <p:txBody>
          <a:bodyPr wrap="none">
            <a:spAutoFit/>
          </a:bodyPr>
          <a:lstStyle/>
          <a:p>
            <a:pPr lvl="0"/>
            <a:r>
              <a:rPr lang="en-US" sz="3200" b="1" dirty="0"/>
              <a:t>Convolutional Neural Network (CNN)</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32</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6" name="Picture 2" descr="Convolutional Neural Netwo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916" y="3942368"/>
            <a:ext cx="5770084" cy="22298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6600" y="1337995"/>
            <a:ext cx="7416800" cy="4247317"/>
          </a:xfrm>
          <a:prstGeom prst="rect">
            <a:avLst/>
          </a:prstGeom>
        </p:spPr>
        <p:txBody>
          <a:bodyPr wrap="square">
            <a:spAutoFit/>
          </a:bodyPr>
          <a:lstStyle/>
          <a:p>
            <a:pPr>
              <a:lnSpc>
                <a:spcPct val="150000"/>
              </a:lnSpc>
            </a:pPr>
            <a:r>
              <a:rPr lang="en-US" dirty="0"/>
              <a:t>Convolutional Neural Networks are a special type of </a:t>
            </a:r>
            <a:r>
              <a:rPr lang="en-US" dirty="0">
                <a:solidFill>
                  <a:srgbClr val="FF0000"/>
                </a:solidFill>
              </a:rPr>
              <a:t>feed-forward</a:t>
            </a:r>
            <a:r>
              <a:rPr lang="en-US" dirty="0"/>
              <a:t> artificial neural network in which the connectivity pattern between its neuron is inspired by the </a:t>
            </a:r>
            <a:r>
              <a:rPr lang="en-US" b="1" dirty="0">
                <a:solidFill>
                  <a:srgbClr val="FF0000"/>
                </a:solidFill>
              </a:rPr>
              <a:t>visual cortex</a:t>
            </a:r>
            <a:r>
              <a:rPr lang="en-US" dirty="0"/>
              <a:t>.</a:t>
            </a:r>
          </a:p>
          <a:p>
            <a:pPr>
              <a:lnSpc>
                <a:spcPct val="150000"/>
              </a:lnSpc>
            </a:pPr>
            <a:endParaRPr lang="en-US" dirty="0"/>
          </a:p>
          <a:p>
            <a:pPr>
              <a:lnSpc>
                <a:spcPct val="150000"/>
              </a:lnSpc>
            </a:pPr>
            <a:r>
              <a:rPr lang="en-US" b="1" dirty="0"/>
              <a:t>Computer Vision</a:t>
            </a:r>
          </a:p>
          <a:p>
            <a:pPr>
              <a:lnSpc>
                <a:spcPct val="150000"/>
              </a:lnSpc>
            </a:pPr>
            <a:r>
              <a:rPr lang="en-US" b="1" dirty="0"/>
              <a:t>Image Processing</a:t>
            </a:r>
          </a:p>
          <a:p>
            <a:pPr>
              <a:lnSpc>
                <a:spcPct val="150000"/>
              </a:lnSpc>
            </a:pPr>
            <a:r>
              <a:rPr lang="fr-FR" b="1" dirty="0"/>
              <a:t>Images recognition </a:t>
            </a:r>
          </a:p>
          <a:p>
            <a:pPr>
              <a:lnSpc>
                <a:spcPct val="150000"/>
              </a:lnSpc>
            </a:pPr>
            <a:r>
              <a:rPr lang="fr-FR" b="1" dirty="0"/>
              <a:t>Images classifications</a:t>
            </a:r>
          </a:p>
          <a:p>
            <a:pPr>
              <a:lnSpc>
                <a:spcPct val="150000"/>
              </a:lnSpc>
            </a:pPr>
            <a:r>
              <a:rPr lang="fr-FR" b="1" dirty="0"/>
              <a:t>Object detection</a:t>
            </a:r>
          </a:p>
          <a:p>
            <a:pPr>
              <a:lnSpc>
                <a:spcPct val="150000"/>
              </a:lnSpc>
            </a:pPr>
            <a:r>
              <a:rPr lang="fr-FR" b="1" dirty="0"/>
              <a:t>Recognition faces</a:t>
            </a:r>
            <a:endParaRPr lang="en-US" b="1" dirty="0"/>
          </a:p>
        </p:txBody>
      </p:sp>
    </p:spTree>
    <p:extLst>
      <p:ext uri="{BB962C8B-B14F-4D97-AF65-F5344CB8AC3E}">
        <p14:creationId xmlns:p14="http://schemas.microsoft.com/office/powerpoint/2010/main" val="3237891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6474016" cy="584775"/>
          </a:xfrm>
          <a:prstGeom prst="rect">
            <a:avLst/>
          </a:prstGeom>
        </p:spPr>
        <p:txBody>
          <a:bodyPr wrap="none">
            <a:spAutoFit/>
          </a:bodyPr>
          <a:lstStyle/>
          <a:p>
            <a:pPr lvl="0"/>
            <a:r>
              <a:rPr lang="en-US" sz="3200" b="1" dirty="0"/>
              <a:t>Convolutional Neural Network (CNN)</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33</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736600" y="1337995"/>
            <a:ext cx="7416800" cy="2308324"/>
          </a:xfrm>
          <a:prstGeom prst="rect">
            <a:avLst/>
          </a:prstGeom>
        </p:spPr>
        <p:txBody>
          <a:bodyPr wrap="square">
            <a:spAutoFit/>
          </a:bodyPr>
          <a:lstStyle/>
          <a:p>
            <a:pPr>
              <a:lnSpc>
                <a:spcPct val="200000"/>
              </a:lnSpc>
            </a:pPr>
            <a:r>
              <a:rPr lang="fa-IR" b="1" dirty="0"/>
              <a:t>1</a:t>
            </a:r>
            <a:r>
              <a:rPr lang="en-US" b="1" dirty="0"/>
              <a:t>D CNN: </a:t>
            </a:r>
            <a:r>
              <a:rPr lang="en-US" dirty="0"/>
              <a:t>Signal and sequence of Word </a:t>
            </a:r>
          </a:p>
          <a:p>
            <a:pPr>
              <a:lnSpc>
                <a:spcPct val="200000"/>
              </a:lnSpc>
            </a:pPr>
            <a:r>
              <a:rPr lang="en-US" b="1" dirty="0"/>
              <a:t>2D CNN:</a:t>
            </a:r>
            <a:r>
              <a:rPr lang="en-US" dirty="0"/>
              <a:t> Image, Sound</a:t>
            </a:r>
            <a:endParaRPr lang="en-US" b="1" dirty="0"/>
          </a:p>
          <a:p>
            <a:pPr>
              <a:lnSpc>
                <a:spcPct val="200000"/>
              </a:lnSpc>
            </a:pPr>
            <a:r>
              <a:rPr lang="en-US" b="1" dirty="0"/>
              <a:t>3D CNN: </a:t>
            </a:r>
            <a:r>
              <a:rPr lang="en-US" dirty="0"/>
              <a:t>3D Image and Video (MRI)</a:t>
            </a:r>
          </a:p>
          <a:p>
            <a:pPr>
              <a:lnSpc>
                <a:spcPct val="200000"/>
              </a:lnSpc>
            </a:pPr>
            <a:r>
              <a:rPr lang="en-US" b="1" dirty="0"/>
              <a:t>4D CNN: </a:t>
            </a:r>
            <a:r>
              <a:rPr lang="en-US" dirty="0"/>
              <a:t>3D Image and Time parameter(fMRI)</a:t>
            </a:r>
          </a:p>
        </p:txBody>
      </p:sp>
    </p:spTree>
    <p:extLst>
      <p:ext uri="{BB962C8B-B14F-4D97-AF65-F5344CB8AC3E}">
        <p14:creationId xmlns:p14="http://schemas.microsoft.com/office/powerpoint/2010/main" val="3946301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5 Common Architectures in Convolution Neural Networks (CNN) | Analytics  Steps"/>
          <p:cNvPicPr>
            <a:picLocks noChangeAspect="1" noChangeArrowheads="1"/>
          </p:cNvPicPr>
          <p:nvPr/>
        </p:nvPicPr>
        <p:blipFill rotWithShape="1">
          <a:blip r:embed="rId3">
            <a:extLst>
              <a:ext uri="{28A0092B-C50C-407E-A947-70E740481C1C}">
                <a14:useLocalDpi xmlns:a14="http://schemas.microsoft.com/office/drawing/2010/main" val="0"/>
              </a:ext>
            </a:extLst>
          </a:blip>
          <a:srcRect l="4668" t="18931" r="1543" b="19606"/>
          <a:stretch/>
        </p:blipFill>
        <p:spPr bwMode="auto">
          <a:xfrm>
            <a:off x="455295" y="2971800"/>
            <a:ext cx="7718426" cy="33731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14595" y="228600"/>
            <a:ext cx="3716658" cy="584775"/>
          </a:xfrm>
          <a:prstGeom prst="rect">
            <a:avLst/>
          </a:prstGeom>
        </p:spPr>
        <p:txBody>
          <a:bodyPr wrap="none">
            <a:spAutoFit/>
          </a:bodyPr>
          <a:lstStyle/>
          <a:p>
            <a:pPr lvl="0"/>
            <a:r>
              <a:rPr lang="en-US" sz="3200" b="1" dirty="0"/>
              <a:t>Architecture of CNN</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34</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953135" y="1219200"/>
            <a:ext cx="4587987" cy="967957"/>
          </a:xfrm>
          <a:prstGeom prst="rect">
            <a:avLst/>
          </a:prstGeom>
        </p:spPr>
        <p:txBody>
          <a:bodyPr wrap="none">
            <a:spAutoFit/>
          </a:bodyPr>
          <a:lstStyle/>
          <a:p>
            <a:pPr marL="285750" indent="-285750">
              <a:lnSpc>
                <a:spcPct val="150000"/>
              </a:lnSpc>
              <a:buFont typeface="Arial" panose="020B0604020202020204" pitchFamily="34" charset="0"/>
              <a:buChar char="•"/>
            </a:pPr>
            <a:r>
              <a:rPr lang="en-US" sz="2000" b="1" dirty="0"/>
              <a:t>Convolutional Layer (Feature Learning)</a:t>
            </a:r>
          </a:p>
          <a:p>
            <a:pPr marL="285750" indent="-285750">
              <a:lnSpc>
                <a:spcPct val="150000"/>
              </a:lnSpc>
              <a:buFont typeface="Arial" panose="020B0604020202020204" pitchFamily="34" charset="0"/>
              <a:buChar char="•"/>
            </a:pPr>
            <a:r>
              <a:rPr lang="en-US" sz="2000" b="1" dirty="0"/>
              <a:t>Fully connected Layer (Classification)</a:t>
            </a:r>
          </a:p>
        </p:txBody>
      </p:sp>
    </p:spTree>
    <p:extLst>
      <p:ext uri="{BB962C8B-B14F-4D97-AF65-F5344CB8AC3E}">
        <p14:creationId xmlns:p14="http://schemas.microsoft.com/office/powerpoint/2010/main" val="947936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444323" cy="584775"/>
          </a:xfrm>
          <a:prstGeom prst="rect">
            <a:avLst/>
          </a:prstGeom>
        </p:spPr>
        <p:txBody>
          <a:bodyPr wrap="none">
            <a:spAutoFit/>
          </a:bodyPr>
          <a:lstStyle/>
          <a:p>
            <a:pPr lvl="0"/>
            <a:r>
              <a:rPr lang="en-US" sz="3200" b="1" dirty="0"/>
              <a:t>CNN Element</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35</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773196" y="903446"/>
            <a:ext cx="7479292" cy="6124754"/>
          </a:xfrm>
          <a:prstGeom prst="rect">
            <a:avLst/>
          </a:prstGeom>
        </p:spPr>
        <p:txBody>
          <a:bodyPr wrap="none">
            <a:spAutoFit/>
          </a:bodyPr>
          <a:lstStyle/>
          <a:p>
            <a:pPr marL="342900" indent="-342900">
              <a:buFont typeface="Arial" panose="020B0604020202020204" pitchFamily="34" charset="0"/>
              <a:buChar char="•"/>
            </a:pPr>
            <a:r>
              <a:rPr lang="en-US" sz="1400" b="1" dirty="0"/>
              <a:t>Input Layer</a:t>
            </a:r>
          </a:p>
          <a:p>
            <a:pPr marL="800100" lvl="1" indent="-342900">
              <a:buFont typeface="Arial" panose="020B0604020202020204" pitchFamily="34" charset="0"/>
              <a:buChar char="•"/>
            </a:pPr>
            <a:r>
              <a:rPr lang="pl-PL" sz="1400" dirty="0"/>
              <a:t>W×H×</a:t>
            </a:r>
            <a:r>
              <a:rPr lang="en-US" sz="1400" dirty="0"/>
              <a:t>D   (28x28 Or 224x224 )</a:t>
            </a:r>
          </a:p>
          <a:p>
            <a:pPr lvl="1"/>
            <a:endParaRPr lang="en-US" sz="1400" dirty="0"/>
          </a:p>
          <a:p>
            <a:pPr marL="342900" indent="-342900">
              <a:buFont typeface="Arial" panose="020B0604020202020204" pitchFamily="34" charset="0"/>
              <a:buChar char="•"/>
            </a:pPr>
            <a:r>
              <a:rPr lang="en-US" sz="1400" b="1" dirty="0"/>
              <a:t>Convolutional Layer</a:t>
            </a:r>
          </a:p>
          <a:p>
            <a:pPr marL="800100" lvl="1" indent="-342900">
              <a:buFont typeface="Arial" panose="020B0604020202020204" pitchFamily="34" charset="0"/>
              <a:buChar char="•"/>
            </a:pPr>
            <a:r>
              <a:rPr lang="en-US" sz="1400" dirty="0"/>
              <a:t>Applies filters (also called kernels) to extract </a:t>
            </a:r>
            <a:r>
              <a:rPr lang="en-US" sz="1400" b="1" dirty="0"/>
              <a:t>features</a:t>
            </a:r>
            <a:r>
              <a:rPr lang="en-US" sz="1400" dirty="0"/>
              <a:t> such as edges, textures, or patterns</a:t>
            </a:r>
            <a:endParaRPr lang="fa-IR" sz="1400" dirty="0"/>
          </a:p>
          <a:p>
            <a:pPr marL="800100" lvl="1" indent="-342900">
              <a:buFont typeface="Arial" panose="020B0604020202020204" pitchFamily="34" charset="0"/>
              <a:buChar char="•"/>
            </a:pPr>
            <a:r>
              <a:rPr kumimoji="0" lang="en-US" altLang="en-US" sz="1400" b="0" i="0" u="none" strike="noStrike" cap="none" normalizeH="0" baseline="0" dirty="0">
                <a:ln>
                  <a:noFill/>
                </a:ln>
                <a:solidFill>
                  <a:schemeClr val="tx1"/>
                </a:solidFill>
                <a:effectLst/>
              </a:rPr>
              <a:t>Each filter slides over the image and creates a </a:t>
            </a:r>
            <a:r>
              <a:rPr kumimoji="0" lang="en-US" altLang="en-US" sz="1400" b="1" i="0" u="none" strike="noStrike" cap="none" normalizeH="0" baseline="0" dirty="0">
                <a:ln>
                  <a:noFill/>
                </a:ln>
                <a:solidFill>
                  <a:schemeClr val="tx1"/>
                </a:solidFill>
                <a:effectLst/>
              </a:rPr>
              <a:t>feature map</a:t>
            </a:r>
            <a:r>
              <a:rPr kumimoji="0" lang="en-US" altLang="en-US" sz="1400" b="0" i="0" u="none" strike="noStrike" cap="none" normalizeH="0" baseline="0" dirty="0">
                <a:ln>
                  <a:noFill/>
                </a:ln>
                <a:solidFill>
                  <a:schemeClr val="tx1"/>
                </a:solidFill>
                <a:effectLst/>
              </a:rPr>
              <a:t>.</a:t>
            </a:r>
            <a:endParaRPr kumimoji="0" lang="fa-IR" altLang="en-US" sz="1400" b="0" i="0" u="none" strike="noStrike" cap="none" normalizeH="0" baseline="0" dirty="0">
              <a:ln>
                <a:noFill/>
              </a:ln>
              <a:solidFill>
                <a:schemeClr val="tx1"/>
              </a:solidFill>
              <a:effectLst/>
            </a:endParaRPr>
          </a:p>
          <a:p>
            <a:pPr marL="800100" lvl="1" indent="-342900">
              <a:buFont typeface="Arial" panose="020B0604020202020204" pitchFamily="34" charset="0"/>
              <a:buChar char="•"/>
            </a:pPr>
            <a:r>
              <a:rPr lang="en-US" sz="1400" dirty="0"/>
              <a:t>Output=</a:t>
            </a:r>
            <a:r>
              <a:rPr lang="en-US" sz="1400" dirty="0" err="1"/>
              <a:t>Filter∗Input</a:t>
            </a:r>
            <a:endParaRPr lang="en-US" sz="1400" dirty="0"/>
          </a:p>
          <a:p>
            <a:pPr lvl="1"/>
            <a:endParaRPr lang="fa-IR" sz="1400" dirty="0"/>
          </a:p>
          <a:p>
            <a:pPr marL="342900" indent="-342900">
              <a:buFont typeface="Arial" panose="020B0604020202020204" pitchFamily="34" charset="0"/>
              <a:buChar char="•"/>
            </a:pPr>
            <a:r>
              <a:rPr lang="en-US" sz="1400" b="1" dirty="0"/>
              <a:t>Activation Function</a:t>
            </a:r>
            <a:endParaRPr lang="fa-IR" sz="1400" b="1" dirty="0"/>
          </a:p>
          <a:p>
            <a:pPr marL="800100" lvl="1" indent="-3429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rPr>
              <a:t>Usually </a:t>
            </a:r>
            <a:r>
              <a:rPr kumimoji="0" lang="en-US" altLang="en-US" sz="1400" b="1" i="0" u="none" strike="noStrike" cap="none" normalizeH="0" baseline="0" dirty="0" err="1">
                <a:ln>
                  <a:noFill/>
                </a:ln>
                <a:solidFill>
                  <a:schemeClr val="tx1"/>
                </a:solidFill>
                <a:effectLst/>
              </a:rPr>
              <a:t>ReLU</a:t>
            </a:r>
            <a:r>
              <a:rPr kumimoji="0" lang="en-US" altLang="en-US" sz="1400" b="0" i="0" u="none" strike="noStrike" cap="none" normalizeH="0" baseline="0" dirty="0">
                <a:ln>
                  <a:noFill/>
                </a:ln>
                <a:solidFill>
                  <a:schemeClr val="tx1"/>
                </a:solidFill>
                <a:effectLst/>
              </a:rPr>
              <a:t> is applied after convolution.</a:t>
            </a:r>
          </a:p>
          <a:p>
            <a:pPr marL="800100" lvl="1" indent="-3429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rPr>
              <a:t>Introduces </a:t>
            </a:r>
            <a:r>
              <a:rPr kumimoji="0" lang="en-US" altLang="en-US" sz="1400" b="1" i="0" u="none" strike="noStrike" cap="none" normalizeH="0" baseline="0" dirty="0">
                <a:ln>
                  <a:noFill/>
                </a:ln>
                <a:solidFill>
                  <a:schemeClr val="tx1"/>
                </a:solidFill>
                <a:effectLst/>
              </a:rPr>
              <a:t>non-linearity</a:t>
            </a:r>
            <a:r>
              <a:rPr kumimoji="0" lang="en-US" altLang="en-US" sz="1400" b="0" i="0" u="none" strike="noStrike" cap="none" normalizeH="0" baseline="0" dirty="0">
                <a:ln>
                  <a:noFill/>
                </a:ln>
                <a:solidFill>
                  <a:schemeClr val="tx1"/>
                </a:solidFill>
                <a:effectLst/>
              </a:rPr>
              <a:t> to help the network learn complex patterns.</a:t>
            </a:r>
          </a:p>
          <a:p>
            <a:pPr marL="800100" lvl="1" indent="-342900"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a:ln>
                  <a:noFill/>
                </a:ln>
                <a:solidFill>
                  <a:schemeClr val="tx1"/>
                </a:solidFill>
                <a:effectLst/>
              </a:rPr>
              <a:t>Without it, the model would be just a linear classifier.</a:t>
            </a:r>
          </a:p>
          <a:p>
            <a:pPr lvl="1" eaLnBrk="0" fontAlgn="base" hangingPunct="0">
              <a:spcBef>
                <a:spcPct val="0"/>
              </a:spcBef>
              <a:spcAft>
                <a:spcPct val="0"/>
              </a:spcAft>
            </a:pPr>
            <a:endParaRPr kumimoji="0" lang="fa-IR" altLang="en-US" sz="1400" b="0" i="0" u="none" strike="noStrike" cap="none" normalizeH="0" baseline="0" dirty="0">
              <a:ln>
                <a:noFill/>
              </a:ln>
              <a:solidFill>
                <a:schemeClr val="tx1"/>
              </a:solidFill>
              <a:effectLst/>
            </a:endParaRPr>
          </a:p>
          <a:p>
            <a:pPr marL="342900" indent="-342900" eaLnBrk="0" fontAlgn="base" hangingPunct="0">
              <a:spcBef>
                <a:spcPct val="0"/>
              </a:spcBef>
              <a:spcAft>
                <a:spcPct val="0"/>
              </a:spcAft>
              <a:buFont typeface="Arial" panose="020B0604020202020204" pitchFamily="34" charset="0"/>
              <a:buChar char="•"/>
            </a:pPr>
            <a:r>
              <a:rPr lang="en-US" sz="1400" b="1" dirty="0"/>
              <a:t>Pooling Layer (Subsampling)</a:t>
            </a:r>
            <a:endParaRPr lang="fa-IR" sz="1400" b="1" dirty="0"/>
          </a:p>
          <a:p>
            <a:pPr marL="800100" lvl="1" indent="-342900" eaLnBrk="0" fontAlgn="base" hangingPunct="0">
              <a:spcBef>
                <a:spcPct val="0"/>
              </a:spcBef>
              <a:spcAft>
                <a:spcPct val="0"/>
              </a:spcAft>
              <a:buFont typeface="Arial" panose="020B0604020202020204" pitchFamily="34" charset="0"/>
              <a:buChar char="•"/>
            </a:pPr>
            <a:r>
              <a:rPr lang="en-US" sz="1400" dirty="0"/>
              <a:t>Reduces the spatial dimensions </a:t>
            </a:r>
            <a:endParaRPr lang="fa-IR" sz="1400" b="1" dirty="0"/>
          </a:p>
          <a:p>
            <a:pPr marL="800100" lvl="1" indent="-342900" eaLnBrk="0" fontAlgn="base" hangingPunct="0">
              <a:spcBef>
                <a:spcPct val="0"/>
              </a:spcBef>
              <a:spcAft>
                <a:spcPct val="0"/>
              </a:spcAft>
              <a:buFont typeface="Arial" panose="020B0604020202020204" pitchFamily="34" charset="0"/>
              <a:buChar char="•"/>
            </a:pPr>
            <a:r>
              <a:rPr lang="en-US" sz="1400" dirty="0"/>
              <a:t>Prevent overfitting</a:t>
            </a:r>
          </a:p>
          <a:p>
            <a:pPr lvl="1" eaLnBrk="0" fontAlgn="base" hangingPunct="0">
              <a:spcBef>
                <a:spcPct val="0"/>
              </a:spcBef>
              <a:spcAft>
                <a:spcPct val="0"/>
              </a:spcAft>
            </a:pPr>
            <a:endParaRPr lang="fa-IR" sz="1400" dirty="0"/>
          </a:p>
          <a:p>
            <a:pPr marL="342900" indent="-342900" eaLnBrk="0" fontAlgn="base" hangingPunct="0">
              <a:spcBef>
                <a:spcPct val="0"/>
              </a:spcBef>
              <a:spcAft>
                <a:spcPct val="0"/>
              </a:spcAft>
              <a:buFont typeface="Arial" panose="020B0604020202020204" pitchFamily="34" charset="0"/>
              <a:buChar char="•"/>
            </a:pPr>
            <a:r>
              <a:rPr lang="en-US" sz="1400" b="1" dirty="0"/>
              <a:t>(Repeat Convolution + Pooling)</a:t>
            </a:r>
          </a:p>
          <a:p>
            <a:pPr eaLnBrk="0" fontAlgn="base" hangingPunct="0">
              <a:spcBef>
                <a:spcPct val="0"/>
              </a:spcBef>
              <a:spcAft>
                <a:spcPct val="0"/>
              </a:spcAft>
            </a:pPr>
            <a:endParaRPr lang="fa-IR" sz="1400" b="1" dirty="0"/>
          </a:p>
          <a:p>
            <a:pPr marL="342900" indent="-342900" eaLnBrk="0" fontAlgn="base" hangingPunct="0">
              <a:spcBef>
                <a:spcPct val="0"/>
              </a:spcBef>
              <a:spcAft>
                <a:spcPct val="0"/>
              </a:spcAft>
              <a:buFont typeface="Arial" panose="020B0604020202020204" pitchFamily="34" charset="0"/>
              <a:buChar char="•"/>
            </a:pPr>
            <a:r>
              <a:rPr lang="en-US" sz="1400" b="1" dirty="0"/>
              <a:t>Flatten Layer</a:t>
            </a:r>
          </a:p>
          <a:p>
            <a:pPr marL="800100" lvl="1" indent="-342900" eaLnBrk="0" fontAlgn="base" hangingPunct="0">
              <a:spcBef>
                <a:spcPct val="0"/>
              </a:spcBef>
              <a:spcAft>
                <a:spcPct val="0"/>
              </a:spcAft>
              <a:buFont typeface="Arial" panose="020B0604020202020204" pitchFamily="34" charset="0"/>
              <a:buChar char="•"/>
            </a:pPr>
            <a:r>
              <a:rPr lang="en-US" sz="1400" dirty="0"/>
              <a:t>Converts the 2D feature maps into a 1D vector to pass into fully connected layers.</a:t>
            </a:r>
          </a:p>
          <a:p>
            <a:pPr lvl="1" eaLnBrk="0" fontAlgn="base" hangingPunct="0">
              <a:spcBef>
                <a:spcPct val="0"/>
              </a:spcBef>
              <a:spcAft>
                <a:spcPct val="0"/>
              </a:spcAft>
            </a:pPr>
            <a:endParaRPr lang="fa-IR" sz="1400" b="1" dirty="0"/>
          </a:p>
          <a:p>
            <a:pPr marL="342900" indent="-342900" eaLnBrk="0" fontAlgn="base" hangingPunct="0">
              <a:spcBef>
                <a:spcPct val="0"/>
              </a:spcBef>
              <a:spcAft>
                <a:spcPct val="0"/>
              </a:spcAft>
              <a:buFont typeface="Arial" panose="020B0604020202020204" pitchFamily="34" charset="0"/>
              <a:buChar char="•"/>
            </a:pPr>
            <a:r>
              <a:rPr lang="en-US" sz="1400" b="1" dirty="0"/>
              <a:t>Fully Connected (Dense) Layer</a:t>
            </a:r>
            <a:endParaRPr kumimoji="0" lang="en-US" altLang="en-US" sz="1400" b="1" i="0" u="none" strike="noStrike" cap="none" normalizeH="0" baseline="0" dirty="0">
              <a:ln>
                <a:noFill/>
              </a:ln>
              <a:solidFill>
                <a:schemeClr val="tx1"/>
              </a:solidFill>
              <a:effectLst/>
            </a:endParaRPr>
          </a:p>
          <a:p>
            <a:pPr marL="800100" lvl="1" indent="-342900">
              <a:buFont typeface="Arial" panose="020B0604020202020204" pitchFamily="34" charset="0"/>
              <a:buChar char="•"/>
            </a:pPr>
            <a:r>
              <a:rPr lang="en-US" sz="1400" dirty="0"/>
              <a:t>They take the high-level features and </a:t>
            </a:r>
            <a:r>
              <a:rPr lang="en-US" sz="1400" b="1" dirty="0"/>
              <a:t>make decisions</a:t>
            </a:r>
            <a:r>
              <a:rPr lang="en-US" sz="1400" dirty="0"/>
              <a:t> (e.g., classify the image)</a:t>
            </a:r>
            <a:endParaRPr lang="en-US" sz="1400" b="1" dirty="0"/>
          </a:p>
          <a:p>
            <a:pPr marL="342900" indent="-342900">
              <a:buFont typeface="Arial" panose="020B0604020202020204" pitchFamily="34" charset="0"/>
              <a:buChar char="•"/>
            </a:pPr>
            <a:r>
              <a:rPr lang="en-US" sz="1400" b="1" dirty="0"/>
              <a:t>Output Layer</a:t>
            </a:r>
          </a:p>
          <a:p>
            <a:pPr marL="800100" lvl="1" indent="-342900">
              <a:buFont typeface="Arial" panose="020B0604020202020204" pitchFamily="34" charset="0"/>
              <a:buChar char="•"/>
            </a:pPr>
            <a:r>
              <a:rPr lang="en-US" sz="1400" dirty="0"/>
              <a:t>Provides the final prediction</a:t>
            </a:r>
            <a:endParaRPr lang="en-US" sz="1400" b="1" dirty="0"/>
          </a:p>
          <a:p>
            <a:pPr marL="800100" lvl="1" indent="-342900">
              <a:buFont typeface="Arial" panose="020B0604020202020204" pitchFamily="34" charset="0"/>
              <a:buChar char="•"/>
            </a:pPr>
            <a:r>
              <a:rPr lang="en-US" sz="1400" dirty="0"/>
              <a:t>Uses an activation function like: SoftMax , Sigmoid</a:t>
            </a:r>
          </a:p>
        </p:txBody>
      </p:sp>
    </p:spTree>
    <p:extLst>
      <p:ext uri="{BB962C8B-B14F-4D97-AF65-F5344CB8AC3E}">
        <p14:creationId xmlns:p14="http://schemas.microsoft.com/office/powerpoint/2010/main" val="3475067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144387" cy="584775"/>
          </a:xfrm>
          <a:prstGeom prst="rect">
            <a:avLst/>
          </a:prstGeom>
        </p:spPr>
        <p:txBody>
          <a:bodyPr wrap="none">
            <a:spAutoFit/>
          </a:bodyPr>
          <a:lstStyle/>
          <a:p>
            <a:pPr lvl="0"/>
            <a:r>
              <a:rPr lang="en-US" sz="3200" b="1" dirty="0"/>
              <a:t>CNN Architecture</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36</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796" name="Picture 4" descr="What Is a Convolutional Neural Network? - MATLAB &amp; Simulink">
            <a:extLst>
              <a:ext uri="{FF2B5EF4-FFF2-40B4-BE49-F238E27FC236}">
                <a16:creationId xmlns:a16="http://schemas.microsoft.com/office/drawing/2014/main" id="{288B4BFA-3B6E-4500-BE82-9BA39FF2D4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74838"/>
            <a:ext cx="9144000" cy="310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60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256789" cy="584775"/>
          </a:xfrm>
          <a:prstGeom prst="rect">
            <a:avLst/>
          </a:prstGeom>
        </p:spPr>
        <p:txBody>
          <a:bodyPr wrap="none">
            <a:spAutoFit/>
          </a:bodyPr>
          <a:lstStyle/>
          <a:p>
            <a:r>
              <a:rPr lang="en-US" sz="3200" b="1" dirty="0"/>
              <a:t>Convolution Layer</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37</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miro.medium.com/max/289/1*CBY94wikMUCZMB4-Xxs-pw.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https://miro.medium.com/max/875/1*XbuW8WuRrAY5pC4t-9DZAQ.jpe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https://miro.medium.com/max/875/1*XbuW8WuRrAY5pC4t-9DZAQ.jpe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1042737" y="1379538"/>
            <a:ext cx="6803931" cy="2542363"/>
          </a:xfrm>
          <a:prstGeom prst="rect">
            <a:avLst/>
          </a:prstGeom>
        </p:spPr>
        <p:txBody>
          <a:bodyPr wrap="square">
            <a:spAutoFit/>
          </a:bodyPr>
          <a:lstStyle/>
          <a:p>
            <a:pPr>
              <a:lnSpc>
                <a:spcPct val="150000"/>
              </a:lnSpc>
            </a:pPr>
            <a:r>
              <a:rPr lang="en-US" dirty="0"/>
              <a:t>Convolution is the first layer to </a:t>
            </a:r>
            <a:r>
              <a:rPr lang="en-US" b="1" dirty="0">
                <a:solidFill>
                  <a:srgbClr val="FF0000"/>
                </a:solidFill>
              </a:rPr>
              <a:t>extract features </a:t>
            </a:r>
            <a:r>
              <a:rPr lang="en-US" dirty="0"/>
              <a:t>from an input image.</a:t>
            </a:r>
          </a:p>
          <a:p>
            <a:pPr>
              <a:lnSpc>
                <a:spcPct val="150000"/>
              </a:lnSpc>
            </a:pPr>
            <a:r>
              <a:rPr lang="en-US" dirty="0"/>
              <a:t>Even Do not need any preprocessing on data </a:t>
            </a:r>
            <a:r>
              <a:rPr lang="en-US" dirty="0">
                <a:sym typeface="Wingdings" panose="05000000000000000000" pitchFamily="2" charset="2"/>
              </a:rPr>
              <a:t></a:t>
            </a:r>
            <a:endParaRPr lang="en-US" dirty="0"/>
          </a:p>
          <a:p>
            <a:pPr>
              <a:lnSpc>
                <a:spcPct val="150000"/>
              </a:lnSpc>
            </a:pPr>
            <a:r>
              <a:rPr lang="en-US" dirty="0"/>
              <a:t>In mathematics (functional analysis):</a:t>
            </a:r>
          </a:p>
          <a:p>
            <a:pPr>
              <a:lnSpc>
                <a:spcPct val="150000"/>
              </a:lnSpc>
            </a:pPr>
            <a:r>
              <a:rPr lang="en-US" dirty="0"/>
              <a:t> convolution is a mathematical operation on two functions (f and g) that produces a third function ({f*g}) that expresses how the shape of one is modified by the other.</a:t>
            </a:r>
          </a:p>
        </p:txBody>
      </p:sp>
    </p:spTree>
    <p:extLst>
      <p:ext uri="{BB962C8B-B14F-4D97-AF65-F5344CB8AC3E}">
        <p14:creationId xmlns:p14="http://schemas.microsoft.com/office/powerpoint/2010/main" val="3291150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254143" cy="584775"/>
          </a:xfrm>
          <a:prstGeom prst="rect">
            <a:avLst/>
          </a:prstGeom>
        </p:spPr>
        <p:txBody>
          <a:bodyPr wrap="none">
            <a:spAutoFit/>
          </a:bodyPr>
          <a:lstStyle/>
          <a:p>
            <a:pPr lvl="0"/>
            <a:r>
              <a:rPr lang="en-US" sz="3200" b="1" dirty="0"/>
              <a:t>Convolution</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38</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https://miro.medium.com/max/335/1*MrGSULUtkXc0Ou07QouV8A.gif"/>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895" y="4195654"/>
            <a:ext cx="6402705" cy="2281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204375" y="1371600"/>
            <a:ext cx="3259162" cy="2585323"/>
          </a:xfrm>
          <a:prstGeom prst="rect">
            <a:avLst/>
          </a:prstGeom>
        </p:spPr>
        <p:txBody>
          <a:bodyPr wrap="none">
            <a:spAutoFit/>
          </a:bodyPr>
          <a:lstStyle/>
          <a:p>
            <a:pPr>
              <a:lnSpc>
                <a:spcPct val="150000"/>
              </a:lnSpc>
            </a:pPr>
            <a:r>
              <a:rPr lang="en-US" b="1" dirty="0"/>
              <a:t>Convolution have 4 Component:</a:t>
            </a:r>
          </a:p>
          <a:p>
            <a:pPr>
              <a:lnSpc>
                <a:spcPct val="150000"/>
              </a:lnSpc>
            </a:pPr>
            <a:endParaRPr lang="en-US" b="1" dirty="0"/>
          </a:p>
          <a:p>
            <a:pPr marL="285750" indent="-285750">
              <a:lnSpc>
                <a:spcPct val="150000"/>
              </a:lnSpc>
              <a:buFont typeface="Wingdings" panose="05000000000000000000" pitchFamily="2" charset="2"/>
              <a:buChar char="q"/>
            </a:pPr>
            <a:r>
              <a:rPr lang="en-US" dirty="0"/>
              <a:t>Input</a:t>
            </a:r>
          </a:p>
          <a:p>
            <a:pPr marL="285750" indent="-285750">
              <a:lnSpc>
                <a:spcPct val="150000"/>
              </a:lnSpc>
              <a:buFont typeface="Wingdings" panose="05000000000000000000" pitchFamily="2" charset="2"/>
              <a:buChar char="q"/>
            </a:pPr>
            <a:r>
              <a:rPr lang="en-US" dirty="0"/>
              <a:t>Convolution Filter</a:t>
            </a:r>
          </a:p>
          <a:p>
            <a:pPr marL="285750" indent="-285750">
              <a:lnSpc>
                <a:spcPct val="150000"/>
              </a:lnSpc>
              <a:buFont typeface="Wingdings" panose="05000000000000000000" pitchFamily="2" charset="2"/>
              <a:buChar char="q"/>
            </a:pPr>
            <a:r>
              <a:rPr lang="en-US" dirty="0"/>
              <a:t>Operator (*)</a:t>
            </a:r>
          </a:p>
          <a:p>
            <a:pPr marL="285750" indent="-285750">
              <a:lnSpc>
                <a:spcPct val="150000"/>
              </a:lnSpc>
              <a:buFont typeface="Wingdings" panose="05000000000000000000" pitchFamily="2" charset="2"/>
              <a:buChar char="q"/>
            </a:pPr>
            <a:r>
              <a:rPr lang="en-US" dirty="0"/>
              <a:t>Output</a:t>
            </a:r>
            <a:endParaRPr lang="en-US" b="1" dirty="0"/>
          </a:p>
        </p:txBody>
      </p:sp>
      <p:sp>
        <p:nvSpPr>
          <p:cNvPr id="16" name="Rectangle 15"/>
          <p:cNvSpPr/>
          <p:nvPr/>
        </p:nvSpPr>
        <p:spPr>
          <a:xfrm>
            <a:off x="3422116" y="4653841"/>
            <a:ext cx="439544" cy="707886"/>
          </a:xfrm>
          <a:prstGeom prst="rect">
            <a:avLst/>
          </a:prstGeom>
        </p:spPr>
        <p:txBody>
          <a:bodyPr wrap="none">
            <a:spAutoFit/>
          </a:bodyPr>
          <a:lstStyle/>
          <a:p>
            <a:r>
              <a:rPr lang="en-US" sz="4000" dirty="0"/>
              <a:t>*</a:t>
            </a:r>
          </a:p>
        </p:txBody>
      </p:sp>
    </p:spTree>
    <p:extLst>
      <p:ext uri="{BB962C8B-B14F-4D97-AF65-F5344CB8AC3E}">
        <p14:creationId xmlns:p14="http://schemas.microsoft.com/office/powerpoint/2010/main" val="53983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899320" cy="584775"/>
          </a:xfrm>
          <a:prstGeom prst="rect">
            <a:avLst/>
          </a:prstGeom>
        </p:spPr>
        <p:txBody>
          <a:bodyPr wrap="none">
            <a:spAutoFit/>
          </a:bodyPr>
          <a:lstStyle/>
          <a:p>
            <a:r>
              <a:rPr lang="en-US" sz="3200" b="1" dirty="0"/>
              <a:t>Neural Network</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Rectangle 2"/>
          <p:cNvSpPr/>
          <p:nvPr/>
        </p:nvSpPr>
        <p:spPr>
          <a:xfrm>
            <a:off x="1066800" y="1517688"/>
            <a:ext cx="7467600" cy="2169825"/>
          </a:xfrm>
          <a:prstGeom prst="rect">
            <a:avLst/>
          </a:prstGeom>
        </p:spPr>
        <p:txBody>
          <a:bodyPr wrap="square">
            <a:spAutoFit/>
          </a:bodyPr>
          <a:lstStyle/>
          <a:p>
            <a:pPr>
              <a:lnSpc>
                <a:spcPct val="150000"/>
              </a:lnSpc>
            </a:pPr>
            <a:r>
              <a:rPr lang="en-US" b="1" dirty="0"/>
              <a:t>Neuron</a:t>
            </a:r>
            <a:r>
              <a:rPr lang="fa-IR" b="1" dirty="0"/>
              <a:t>:</a:t>
            </a:r>
            <a:r>
              <a:rPr lang="en-US" dirty="0"/>
              <a:t> </a:t>
            </a:r>
          </a:p>
          <a:p>
            <a:pPr>
              <a:lnSpc>
                <a:spcPct val="150000"/>
              </a:lnSpc>
            </a:pPr>
            <a:r>
              <a:rPr lang="en-US" dirty="0"/>
              <a:t>When we </a:t>
            </a:r>
            <a:r>
              <a:rPr lang="en-US" dirty="0">
                <a:solidFill>
                  <a:srgbClr val="FF0000"/>
                </a:solidFill>
              </a:rPr>
              <a:t>get</a:t>
            </a:r>
            <a:r>
              <a:rPr lang="en-US" dirty="0"/>
              <a:t> the </a:t>
            </a:r>
            <a:r>
              <a:rPr lang="en-US" dirty="0">
                <a:solidFill>
                  <a:srgbClr val="FF0000"/>
                </a:solidFill>
              </a:rPr>
              <a:t>information</a:t>
            </a:r>
            <a:r>
              <a:rPr lang="en-US" dirty="0"/>
              <a:t>, we </a:t>
            </a:r>
            <a:r>
              <a:rPr lang="en-US" dirty="0">
                <a:solidFill>
                  <a:srgbClr val="FF0000"/>
                </a:solidFill>
              </a:rPr>
              <a:t>process</a:t>
            </a:r>
            <a:r>
              <a:rPr lang="en-US" dirty="0"/>
              <a:t> it and then we generate an </a:t>
            </a:r>
            <a:r>
              <a:rPr lang="en-US" dirty="0">
                <a:solidFill>
                  <a:srgbClr val="FF0000"/>
                </a:solidFill>
              </a:rPr>
              <a:t>output</a:t>
            </a:r>
            <a:r>
              <a:rPr lang="en-US" dirty="0"/>
              <a:t>. Similarly, in case of a </a:t>
            </a:r>
            <a:r>
              <a:rPr lang="en-US" dirty="0">
                <a:solidFill>
                  <a:srgbClr val="FF0000"/>
                </a:solidFill>
              </a:rPr>
              <a:t>neural network</a:t>
            </a:r>
            <a:r>
              <a:rPr lang="en-US" dirty="0"/>
              <a:t>:</a:t>
            </a:r>
          </a:p>
          <a:p>
            <a:pPr>
              <a:lnSpc>
                <a:spcPct val="150000"/>
              </a:lnSpc>
            </a:pPr>
            <a:r>
              <a:rPr lang="en-US" dirty="0"/>
              <a:t> A neuron </a:t>
            </a:r>
            <a:r>
              <a:rPr lang="en-US" dirty="0">
                <a:solidFill>
                  <a:srgbClr val="FF0000"/>
                </a:solidFill>
              </a:rPr>
              <a:t>receives</a:t>
            </a:r>
            <a:r>
              <a:rPr lang="en-US" dirty="0"/>
              <a:t> an </a:t>
            </a:r>
            <a:r>
              <a:rPr lang="en-US" dirty="0">
                <a:solidFill>
                  <a:srgbClr val="FF0000"/>
                </a:solidFill>
              </a:rPr>
              <a:t>input</a:t>
            </a:r>
            <a:r>
              <a:rPr lang="en-US" dirty="0"/>
              <a:t>, </a:t>
            </a:r>
            <a:r>
              <a:rPr lang="en-US" dirty="0">
                <a:solidFill>
                  <a:srgbClr val="FF0000"/>
                </a:solidFill>
              </a:rPr>
              <a:t>processes</a:t>
            </a:r>
            <a:r>
              <a:rPr lang="en-US" dirty="0"/>
              <a:t> it and </a:t>
            </a:r>
            <a:r>
              <a:rPr lang="en-US" dirty="0">
                <a:solidFill>
                  <a:srgbClr val="FF0000"/>
                </a:solidFill>
              </a:rPr>
              <a:t>generates an output </a:t>
            </a:r>
            <a:r>
              <a:rPr lang="en-US" dirty="0"/>
              <a:t>which is either </a:t>
            </a:r>
            <a:r>
              <a:rPr lang="en-US" dirty="0">
                <a:solidFill>
                  <a:srgbClr val="FF0000"/>
                </a:solidFill>
              </a:rPr>
              <a:t>sent to other neurons </a:t>
            </a:r>
            <a:r>
              <a:rPr lang="en-US" dirty="0"/>
              <a:t>for further processing or it is the </a:t>
            </a:r>
            <a:r>
              <a:rPr lang="en-US" dirty="0">
                <a:solidFill>
                  <a:srgbClr val="FF0000"/>
                </a:solidFill>
              </a:rPr>
              <a:t>final output</a:t>
            </a:r>
            <a:r>
              <a:rPr lang="en-US" dirty="0"/>
              <a:t>.</a:t>
            </a:r>
          </a:p>
        </p:txBody>
      </p:sp>
      <p:pic>
        <p:nvPicPr>
          <p:cNvPr id="12" name="Picture 5">
            <a:extLst>
              <a:ext uri="{FF2B5EF4-FFF2-40B4-BE49-F238E27FC236}">
                <a16:creationId xmlns:a16="http://schemas.microsoft.com/office/drawing/2014/main" id="{A078B59F-5CC0-4E0F-A989-5F808AE28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403" y="4044912"/>
            <a:ext cx="6061193"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99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281698" cy="584775"/>
          </a:xfrm>
          <a:prstGeom prst="rect">
            <a:avLst/>
          </a:prstGeom>
        </p:spPr>
        <p:txBody>
          <a:bodyPr wrap="none">
            <a:spAutoFit/>
          </a:bodyPr>
          <a:lstStyle/>
          <a:p>
            <a:r>
              <a:rPr lang="en-US" sz="3200" b="1" dirty="0"/>
              <a:t>Kernel</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39</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miro.medium.com/max/289/1*CBY94wikMUCZMB4-Xxs-pw.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https://miro.medium.com/max/875/1*XbuW8WuRrAY5pC4t-9DZAQ.jpe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https://miro.medium.com/max/875/1*XbuW8WuRrAY5pC4t-9DZAQ.jpe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CDEF468B-C34B-4156-98C6-F2140E4C5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1956" y="1074737"/>
            <a:ext cx="3579487" cy="5784614"/>
          </a:xfrm>
          <a:prstGeom prst="rect">
            <a:avLst/>
          </a:prstGeom>
        </p:spPr>
      </p:pic>
    </p:spTree>
    <p:extLst>
      <p:ext uri="{BB962C8B-B14F-4D97-AF65-F5344CB8AC3E}">
        <p14:creationId xmlns:p14="http://schemas.microsoft.com/office/powerpoint/2010/main" val="3685847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281698" cy="584775"/>
          </a:xfrm>
          <a:prstGeom prst="rect">
            <a:avLst/>
          </a:prstGeom>
        </p:spPr>
        <p:txBody>
          <a:bodyPr wrap="none">
            <a:spAutoFit/>
          </a:bodyPr>
          <a:lstStyle/>
          <a:p>
            <a:r>
              <a:rPr lang="en-US" sz="3200" b="1" dirty="0"/>
              <a:t>Kernel</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40</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miro.medium.com/max/289/1*CBY94wikMUCZMB4-Xxs-pw.p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https://miro.medium.com/max/875/1*XbuW8WuRrAY5pC4t-9DZAQ.jpe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https://miro.medium.com/max/875/1*XbuW8WuRrAY5pC4t-9DZAQ.jpe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55E8D941-D93D-4331-B327-934500AE3B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3165" y="975323"/>
            <a:ext cx="5897669" cy="5846065"/>
          </a:xfrm>
          <a:prstGeom prst="rect">
            <a:avLst/>
          </a:prstGeom>
        </p:spPr>
      </p:pic>
    </p:spTree>
    <p:extLst>
      <p:ext uri="{BB962C8B-B14F-4D97-AF65-F5344CB8AC3E}">
        <p14:creationId xmlns:p14="http://schemas.microsoft.com/office/powerpoint/2010/main" val="175646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256789" cy="584775"/>
          </a:xfrm>
          <a:prstGeom prst="rect">
            <a:avLst/>
          </a:prstGeom>
        </p:spPr>
        <p:txBody>
          <a:bodyPr wrap="none">
            <a:spAutoFit/>
          </a:bodyPr>
          <a:lstStyle/>
          <a:p>
            <a:pPr lvl="0"/>
            <a:r>
              <a:rPr lang="en-US" sz="3200" b="1" dirty="0"/>
              <a:t>Convolution Layer</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41</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https://miro.medium.com/max/335/1*MrGSULUtkXc0Ou07QouV8A.gif"/>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9717" name="Picture 21" descr="Types of Convolution Kernels : Simplified | Towards Data Science">
            <a:extLst>
              <a:ext uri="{FF2B5EF4-FFF2-40B4-BE49-F238E27FC236}">
                <a16:creationId xmlns:a16="http://schemas.microsoft.com/office/drawing/2014/main" id="{F86BD02D-AA77-4281-B377-815B3612CC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249845"/>
            <a:ext cx="4197898" cy="28429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15596B5-465B-4C40-A163-40D3CD438AED}"/>
              </a:ext>
            </a:extLst>
          </p:cNvPr>
          <p:cNvPicPr>
            <a:picLocks noChangeAspect="1"/>
          </p:cNvPicPr>
          <p:nvPr/>
        </p:nvPicPr>
        <p:blipFill>
          <a:blip r:embed="rId6"/>
          <a:stretch>
            <a:fillRect/>
          </a:stretch>
        </p:blipFill>
        <p:spPr>
          <a:xfrm>
            <a:off x="1066800" y="4581509"/>
            <a:ext cx="6086520" cy="2085990"/>
          </a:xfrm>
          <a:prstGeom prst="rect">
            <a:avLst/>
          </a:prstGeom>
        </p:spPr>
      </p:pic>
    </p:spTree>
    <p:extLst>
      <p:ext uri="{BB962C8B-B14F-4D97-AF65-F5344CB8AC3E}">
        <p14:creationId xmlns:p14="http://schemas.microsoft.com/office/powerpoint/2010/main" val="1196497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496278" cy="584775"/>
          </a:xfrm>
          <a:prstGeom prst="rect">
            <a:avLst/>
          </a:prstGeom>
        </p:spPr>
        <p:txBody>
          <a:bodyPr wrap="none">
            <a:spAutoFit/>
          </a:bodyPr>
          <a:lstStyle/>
          <a:p>
            <a:pPr lvl="0"/>
            <a:r>
              <a:rPr lang="en-US" sz="3200" b="1" dirty="0"/>
              <a:t>Activation Function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42</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AutoShape 4" descr="https://miro.medium.com/max/335/1*MrGSULUtkXc0Ou07QouV8A.gif"/>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68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401" y="3789680"/>
            <a:ext cx="734695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012715" y="1295400"/>
            <a:ext cx="3723392" cy="369332"/>
          </a:xfrm>
          <a:prstGeom prst="rect">
            <a:avLst/>
          </a:prstGeom>
        </p:spPr>
        <p:txBody>
          <a:bodyPr wrap="none">
            <a:spAutoFit/>
          </a:bodyPr>
          <a:lstStyle/>
          <a:p>
            <a:r>
              <a:rPr lang="en-US" b="1" dirty="0"/>
              <a:t>Use a Non linear Activation Function </a:t>
            </a:r>
            <a:endParaRPr lang="en-US" dirty="0"/>
          </a:p>
        </p:txBody>
      </p:sp>
    </p:spTree>
    <p:extLst>
      <p:ext uri="{BB962C8B-B14F-4D97-AF65-F5344CB8AC3E}">
        <p14:creationId xmlns:p14="http://schemas.microsoft.com/office/powerpoint/2010/main" val="2827080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031325" cy="584775"/>
          </a:xfrm>
          <a:prstGeom prst="rect">
            <a:avLst/>
          </a:prstGeom>
        </p:spPr>
        <p:txBody>
          <a:bodyPr wrap="none">
            <a:spAutoFit/>
          </a:bodyPr>
          <a:lstStyle/>
          <a:p>
            <a:r>
              <a:rPr lang="en-US" sz="3200" b="1" dirty="0"/>
              <a:t>Strides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43</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37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9854" y="2743200"/>
            <a:ext cx="67056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379854" y="1074738"/>
            <a:ext cx="7154545" cy="1338828"/>
          </a:xfrm>
          <a:prstGeom prst="rect">
            <a:avLst/>
          </a:prstGeom>
        </p:spPr>
        <p:txBody>
          <a:bodyPr wrap="square">
            <a:spAutoFit/>
          </a:bodyPr>
          <a:lstStyle/>
          <a:p>
            <a:pPr>
              <a:lnSpc>
                <a:spcPct val="150000"/>
              </a:lnSpc>
            </a:pPr>
            <a:r>
              <a:rPr lang="en-US" dirty="0"/>
              <a:t>Stride is the </a:t>
            </a:r>
            <a:r>
              <a:rPr lang="en-US" b="1" dirty="0">
                <a:solidFill>
                  <a:srgbClr val="FF0000"/>
                </a:solidFill>
              </a:rPr>
              <a:t>number</a:t>
            </a:r>
            <a:r>
              <a:rPr lang="en-US" dirty="0"/>
              <a:t> of pixels which are </a:t>
            </a:r>
            <a:r>
              <a:rPr lang="en-US" b="1" dirty="0">
                <a:solidFill>
                  <a:srgbClr val="FF0000"/>
                </a:solidFill>
              </a:rPr>
              <a:t>shift</a:t>
            </a:r>
            <a:r>
              <a:rPr lang="en-US" dirty="0"/>
              <a:t> over the input matrix. if the stride is equaled to 2, then we move the filters to 2 pixels at a time. The following figure shows that the convolution would work with a stride of 2.</a:t>
            </a:r>
          </a:p>
        </p:txBody>
      </p:sp>
    </p:spTree>
    <p:extLst>
      <p:ext uri="{BB962C8B-B14F-4D97-AF65-F5344CB8AC3E}">
        <p14:creationId xmlns:p14="http://schemas.microsoft.com/office/powerpoint/2010/main" val="2656290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031325" cy="584775"/>
          </a:xfrm>
          <a:prstGeom prst="rect">
            <a:avLst/>
          </a:prstGeom>
        </p:spPr>
        <p:txBody>
          <a:bodyPr wrap="none">
            <a:spAutoFit/>
          </a:bodyPr>
          <a:lstStyle/>
          <a:p>
            <a:pPr lvl="0"/>
            <a:r>
              <a:rPr lang="en-US" sz="3200" b="1" dirty="0"/>
              <a:t>Padding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44</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Rectangle 4"/>
          <p:cNvSpPr/>
          <p:nvPr/>
        </p:nvSpPr>
        <p:spPr>
          <a:xfrm>
            <a:off x="736600" y="1337995"/>
            <a:ext cx="7416800" cy="1295868"/>
          </a:xfrm>
          <a:prstGeom prst="rect">
            <a:avLst/>
          </a:prstGeom>
        </p:spPr>
        <p:txBody>
          <a:bodyPr wrap="square">
            <a:spAutoFit/>
          </a:bodyPr>
          <a:lstStyle/>
          <a:p>
            <a:pPr>
              <a:lnSpc>
                <a:spcPct val="150000"/>
              </a:lnSpc>
            </a:pPr>
            <a:r>
              <a:rPr lang="en-US" dirty="0"/>
              <a:t>Sometimes filter does not fit perfectly fit the input image. We have two options:</a:t>
            </a:r>
          </a:p>
          <a:p>
            <a:pPr>
              <a:lnSpc>
                <a:spcPct val="150000"/>
              </a:lnSpc>
            </a:pPr>
            <a:r>
              <a:rPr lang="en-US" dirty="0"/>
              <a:t>Pad the picture with zeros (zero-padding) so that it fits</a:t>
            </a:r>
          </a:p>
        </p:txBody>
      </p:sp>
      <p:sp>
        <p:nvSpPr>
          <p:cNvPr id="3" name="AutoShape 4" descr="Vladimir Matic on Twitter: &quot;🧠CNN Padding🔢 📚Read more :  https://t.co/yQ6m6p5Euz 📌#TensorFlow #DeepLearning #ComputerVision #Tech  #MachineLearning #IoT #Robotics #100DaysOfCode #AI #Python  https://t.co/qV1TwFMhka&quot; / Twitter"/>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7654" name="Picture 6" descr="Chapter 5: Introduction to Convolutional Neural Networks — Deep Learning  with PyTorch"/>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020060"/>
            <a:ext cx="521010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465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788994"/>
            <a:ext cx="6372225" cy="3069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14595" y="228600"/>
            <a:ext cx="2456698" cy="584775"/>
          </a:xfrm>
          <a:prstGeom prst="rect">
            <a:avLst/>
          </a:prstGeom>
        </p:spPr>
        <p:txBody>
          <a:bodyPr wrap="none">
            <a:spAutoFit/>
          </a:bodyPr>
          <a:lstStyle/>
          <a:p>
            <a:r>
              <a:rPr lang="en-US" sz="3200" b="1" dirty="0"/>
              <a:t>Pooling Layer</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45</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Rectangle 2"/>
          <p:cNvSpPr/>
          <p:nvPr/>
        </p:nvSpPr>
        <p:spPr>
          <a:xfrm>
            <a:off x="1046480" y="1295400"/>
            <a:ext cx="7106920" cy="3000821"/>
          </a:xfrm>
          <a:prstGeom prst="rect">
            <a:avLst/>
          </a:prstGeom>
        </p:spPr>
        <p:txBody>
          <a:bodyPr wrap="square">
            <a:spAutoFit/>
          </a:bodyPr>
          <a:lstStyle/>
          <a:p>
            <a:pPr>
              <a:lnSpc>
                <a:spcPct val="150000"/>
              </a:lnSpc>
            </a:pPr>
            <a:r>
              <a:rPr lang="en-US" dirty="0"/>
              <a:t>Pooling layers section would </a:t>
            </a:r>
            <a:r>
              <a:rPr lang="en-US" dirty="0">
                <a:solidFill>
                  <a:srgbClr val="FF0000"/>
                </a:solidFill>
              </a:rPr>
              <a:t>reduce the number of parameters </a:t>
            </a:r>
            <a:r>
              <a:rPr lang="en-US" dirty="0"/>
              <a:t>when the images are too large. Spatial pooling also called subsampling or down-sampling which </a:t>
            </a:r>
            <a:r>
              <a:rPr lang="en-US" dirty="0">
                <a:solidFill>
                  <a:srgbClr val="FF0000"/>
                </a:solidFill>
              </a:rPr>
              <a:t>reduces the dimensionality </a:t>
            </a:r>
            <a:r>
              <a:rPr lang="en-US" dirty="0"/>
              <a:t>of each map but </a:t>
            </a:r>
            <a:r>
              <a:rPr lang="en-US" dirty="0">
                <a:solidFill>
                  <a:srgbClr val="FF0000"/>
                </a:solidFill>
              </a:rPr>
              <a:t>retains</a:t>
            </a:r>
            <a:r>
              <a:rPr lang="en-US" dirty="0"/>
              <a:t> </a:t>
            </a:r>
            <a:r>
              <a:rPr lang="en-US" dirty="0">
                <a:solidFill>
                  <a:srgbClr val="FF0000"/>
                </a:solidFill>
              </a:rPr>
              <a:t>important</a:t>
            </a:r>
            <a:r>
              <a:rPr lang="en-US" dirty="0"/>
              <a:t> information. Spatial pooling can be of different types:</a:t>
            </a:r>
          </a:p>
          <a:p>
            <a:pPr marL="285750" indent="-285750">
              <a:lnSpc>
                <a:spcPct val="150000"/>
              </a:lnSpc>
              <a:buFont typeface="Arial" panose="020B0604020202020204" pitchFamily="34" charset="0"/>
              <a:buChar char="•"/>
            </a:pPr>
            <a:r>
              <a:rPr lang="en-US" dirty="0"/>
              <a:t>Max Pooling</a:t>
            </a:r>
          </a:p>
          <a:p>
            <a:pPr marL="285750" indent="-285750">
              <a:lnSpc>
                <a:spcPct val="150000"/>
              </a:lnSpc>
              <a:buFont typeface="Arial" panose="020B0604020202020204" pitchFamily="34" charset="0"/>
              <a:buChar char="•"/>
            </a:pPr>
            <a:r>
              <a:rPr lang="en-US" dirty="0"/>
              <a:t>Average Pooling</a:t>
            </a:r>
          </a:p>
          <a:p>
            <a:pPr marL="285750" indent="-285750">
              <a:lnSpc>
                <a:spcPct val="150000"/>
              </a:lnSpc>
              <a:buFont typeface="Arial" panose="020B0604020202020204" pitchFamily="34" charset="0"/>
              <a:buChar char="•"/>
            </a:pPr>
            <a:r>
              <a:rPr lang="en-US" dirty="0"/>
              <a:t>Sum Pooling</a:t>
            </a:r>
          </a:p>
        </p:txBody>
      </p:sp>
    </p:spTree>
    <p:extLst>
      <p:ext uri="{BB962C8B-B14F-4D97-AF65-F5344CB8AC3E}">
        <p14:creationId xmlns:p14="http://schemas.microsoft.com/office/powerpoint/2010/main" val="856255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801314" cy="584775"/>
          </a:xfrm>
          <a:prstGeom prst="rect">
            <a:avLst/>
          </a:prstGeom>
        </p:spPr>
        <p:txBody>
          <a:bodyPr wrap="none">
            <a:spAutoFit/>
          </a:bodyPr>
          <a:lstStyle/>
          <a:p>
            <a:r>
              <a:rPr lang="en-US" sz="3200" b="1" dirty="0"/>
              <a:t>Fully Connected Layer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46</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Rectangle 2"/>
          <p:cNvSpPr/>
          <p:nvPr/>
        </p:nvSpPr>
        <p:spPr>
          <a:xfrm>
            <a:off x="1066800" y="1126153"/>
            <a:ext cx="6934200" cy="923330"/>
          </a:xfrm>
          <a:prstGeom prst="rect">
            <a:avLst/>
          </a:prstGeom>
        </p:spPr>
        <p:txBody>
          <a:bodyPr wrap="square">
            <a:spAutoFit/>
          </a:bodyPr>
          <a:lstStyle/>
          <a:p>
            <a:pPr>
              <a:lnSpc>
                <a:spcPct val="150000"/>
              </a:lnSpc>
            </a:pPr>
            <a:r>
              <a:rPr lang="en-US" dirty="0"/>
              <a:t>The layer we call as FC layer, we </a:t>
            </a:r>
            <a:r>
              <a:rPr lang="en-US" dirty="0">
                <a:solidFill>
                  <a:srgbClr val="FF0000"/>
                </a:solidFill>
              </a:rPr>
              <a:t>flattened</a:t>
            </a:r>
            <a:r>
              <a:rPr lang="en-US" dirty="0"/>
              <a:t> our </a:t>
            </a:r>
            <a:r>
              <a:rPr lang="en-US" dirty="0">
                <a:solidFill>
                  <a:srgbClr val="FF0000"/>
                </a:solidFill>
              </a:rPr>
              <a:t>matrix</a:t>
            </a:r>
            <a:r>
              <a:rPr lang="en-US" dirty="0"/>
              <a:t> into </a:t>
            </a:r>
            <a:r>
              <a:rPr lang="en-US" dirty="0">
                <a:solidFill>
                  <a:srgbClr val="FF0000"/>
                </a:solidFill>
              </a:rPr>
              <a:t>vector</a:t>
            </a:r>
            <a:r>
              <a:rPr lang="en-US" dirty="0"/>
              <a:t> and feed it </a:t>
            </a:r>
            <a:r>
              <a:rPr lang="en-US" dirty="0">
                <a:solidFill>
                  <a:srgbClr val="FF0000"/>
                </a:solidFill>
              </a:rPr>
              <a:t>into a fully connected </a:t>
            </a:r>
            <a:r>
              <a:rPr lang="en-US" dirty="0"/>
              <a:t>layer like a neural network.</a:t>
            </a:r>
          </a:p>
        </p:txBody>
      </p:sp>
      <p:pic>
        <p:nvPicPr>
          <p:cNvPr id="348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575" y="2670175"/>
            <a:ext cx="7210425"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3" descr="خروجی لایه کانولوشنی در شبکه عصبی کانولوشن CNN"/>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07854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207014" cy="584775"/>
          </a:xfrm>
          <a:prstGeom prst="rect">
            <a:avLst/>
          </a:prstGeom>
        </p:spPr>
        <p:txBody>
          <a:bodyPr wrap="none">
            <a:spAutoFit/>
          </a:bodyPr>
          <a:lstStyle/>
          <a:p>
            <a:r>
              <a:rPr lang="en-US" sz="3200" b="1" dirty="0"/>
              <a:t>MNIST Data</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47</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3" descr="خروجی لایه کانولوشنی در شبکه عصبی کانولوشن CNN"/>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7" name="Picture 16">
            <a:extLst>
              <a:ext uri="{FF2B5EF4-FFF2-40B4-BE49-F238E27FC236}">
                <a16:creationId xmlns:a16="http://schemas.microsoft.com/office/drawing/2014/main" id="{FD65B993-EDA1-433F-8148-80BD04EBBC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1860598"/>
            <a:ext cx="7621736" cy="4560339"/>
          </a:xfrm>
          <a:prstGeom prst="rect">
            <a:avLst/>
          </a:prstGeom>
        </p:spPr>
      </p:pic>
      <p:sp>
        <p:nvSpPr>
          <p:cNvPr id="19" name="TextBox 18">
            <a:extLst>
              <a:ext uri="{FF2B5EF4-FFF2-40B4-BE49-F238E27FC236}">
                <a16:creationId xmlns:a16="http://schemas.microsoft.com/office/drawing/2014/main" id="{10E78F9A-7180-4150-A0ED-5FDE581DF3AB}"/>
              </a:ext>
            </a:extLst>
          </p:cNvPr>
          <p:cNvSpPr txBox="1"/>
          <p:nvPr/>
        </p:nvSpPr>
        <p:spPr>
          <a:xfrm>
            <a:off x="1133203" y="1143000"/>
            <a:ext cx="4576812" cy="369332"/>
          </a:xfrm>
          <a:prstGeom prst="rect">
            <a:avLst/>
          </a:prstGeom>
          <a:noFill/>
        </p:spPr>
        <p:txBody>
          <a:bodyPr wrap="square">
            <a:spAutoFit/>
          </a:bodyPr>
          <a:lstStyle/>
          <a:p>
            <a:r>
              <a:rPr lang="en-US" b="0" i="0" dirty="0">
                <a:solidFill>
                  <a:srgbClr val="474747"/>
                </a:solidFill>
                <a:effectLst/>
                <a:latin typeface="Arial" panose="020B0604020202020204" pitchFamily="34" charset="0"/>
              </a:rPr>
              <a:t>Optical Character Recognition (OCR)</a:t>
            </a:r>
            <a:endParaRPr lang="en-US" dirty="0"/>
          </a:p>
        </p:txBody>
      </p:sp>
    </p:spTree>
    <p:extLst>
      <p:ext uri="{BB962C8B-B14F-4D97-AF65-F5344CB8AC3E}">
        <p14:creationId xmlns:p14="http://schemas.microsoft.com/office/powerpoint/2010/main" val="3207463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0800" y="2605029"/>
            <a:ext cx="5228034" cy="646331"/>
          </a:xfrm>
          <a:prstGeom prst="rect">
            <a:avLst/>
          </a:prstGeom>
        </p:spPr>
        <p:txBody>
          <a:bodyPr wrap="none">
            <a:spAutoFit/>
          </a:bodyPr>
          <a:lstStyle/>
          <a:p>
            <a:pPr lvl="0"/>
            <a:r>
              <a:rPr lang="en-US" sz="3600" b="1" dirty="0"/>
              <a:t>Recurrent Neural Network</a:t>
            </a:r>
            <a:endParaRPr lang="en-US" sz="3600" dirty="0"/>
          </a:p>
        </p:txBody>
      </p:sp>
      <p:cxnSp>
        <p:nvCxnSpPr>
          <p:cNvPr id="6" name="Straight Connector 5"/>
          <p:cNvCxnSpPr/>
          <p:nvPr/>
        </p:nvCxnSpPr>
        <p:spPr>
          <a:xfrm>
            <a:off x="2590800" y="3429000"/>
            <a:ext cx="5486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2" descr="Neural Network Icon - Neural Network Icon Png - Free Transparent PNG  Clipart Images Download"/>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701929" y="2552700"/>
            <a:ext cx="1888871"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4E4F67-F4EA-4DA9-8772-3F8CBCA844EA}"/>
              </a:ext>
            </a:extLst>
          </p:cNvPr>
          <p:cNvSpPr txBox="1"/>
          <p:nvPr/>
        </p:nvSpPr>
        <p:spPr>
          <a:xfrm>
            <a:off x="2743200" y="3694089"/>
            <a:ext cx="4572000" cy="369332"/>
          </a:xfrm>
          <a:prstGeom prst="rect">
            <a:avLst/>
          </a:prstGeom>
          <a:noFill/>
        </p:spPr>
        <p:txBody>
          <a:bodyPr wrap="square">
            <a:spAutoFit/>
          </a:bodyPr>
          <a:lstStyle/>
          <a:p>
            <a:r>
              <a:rPr lang="en-US" dirty="0"/>
              <a:t>If you know the past … </a:t>
            </a:r>
          </a:p>
        </p:txBody>
      </p:sp>
      <p:sp>
        <p:nvSpPr>
          <p:cNvPr id="10" name="TextBox 9">
            <a:extLst>
              <a:ext uri="{FF2B5EF4-FFF2-40B4-BE49-F238E27FC236}">
                <a16:creationId xmlns:a16="http://schemas.microsoft.com/office/drawing/2014/main" id="{B8344E5E-196D-4023-B2EB-A26DF252AD5A}"/>
              </a:ext>
            </a:extLst>
          </p:cNvPr>
          <p:cNvSpPr txBox="1"/>
          <p:nvPr/>
        </p:nvSpPr>
        <p:spPr>
          <a:xfrm>
            <a:off x="2667000" y="4075026"/>
            <a:ext cx="4572000" cy="369332"/>
          </a:xfrm>
          <a:prstGeom prst="rect">
            <a:avLst/>
          </a:prstGeom>
          <a:noFill/>
        </p:spPr>
        <p:txBody>
          <a:bodyPr wrap="square">
            <a:spAutoFit/>
          </a:bodyPr>
          <a:lstStyle/>
          <a:p>
            <a:r>
              <a:rPr lang="en-US" dirty="0"/>
              <a:t>… you may be able to predict the future. </a:t>
            </a:r>
          </a:p>
        </p:txBody>
      </p:sp>
    </p:spTree>
    <p:extLst>
      <p:ext uri="{BB962C8B-B14F-4D97-AF65-F5344CB8AC3E}">
        <p14:creationId xmlns:p14="http://schemas.microsoft.com/office/powerpoint/2010/main" val="201272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DBAF1A5-B979-4BD7-8817-164F9912163A}"/>
              </a:ext>
            </a:extLst>
          </p:cNvPr>
          <p:cNvSpPr/>
          <p:nvPr/>
        </p:nvSpPr>
        <p:spPr>
          <a:xfrm>
            <a:off x="3886200" y="4343400"/>
            <a:ext cx="1143000" cy="118693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14595" y="228600"/>
            <a:ext cx="2899320" cy="584775"/>
          </a:xfrm>
          <a:prstGeom prst="rect">
            <a:avLst/>
          </a:prstGeom>
        </p:spPr>
        <p:txBody>
          <a:bodyPr wrap="none">
            <a:spAutoFit/>
          </a:bodyPr>
          <a:lstStyle/>
          <a:p>
            <a:r>
              <a:rPr lang="en-US" sz="3200" b="1" dirty="0"/>
              <a:t>Neural Network</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a:extLst>
              <a:ext uri="{FF2B5EF4-FFF2-40B4-BE49-F238E27FC236}">
                <a16:creationId xmlns:a16="http://schemas.microsoft.com/office/drawing/2014/main" id="{0B08832D-BB01-4D12-B0A0-A9B268DB331A}"/>
              </a:ext>
            </a:extLst>
          </p:cNvPr>
          <p:cNvPicPr>
            <a:picLocks noChangeAspect="1"/>
          </p:cNvPicPr>
          <p:nvPr/>
        </p:nvPicPr>
        <p:blipFill>
          <a:blip r:embed="rId5"/>
          <a:stretch>
            <a:fillRect/>
          </a:stretch>
        </p:blipFill>
        <p:spPr>
          <a:xfrm>
            <a:off x="1042402" y="1295400"/>
            <a:ext cx="6534198" cy="1666887"/>
          </a:xfrm>
          <a:prstGeom prst="rect">
            <a:avLst/>
          </a:prstGeom>
        </p:spPr>
      </p:pic>
      <p:sp>
        <p:nvSpPr>
          <p:cNvPr id="6" name="Oval 5">
            <a:extLst>
              <a:ext uri="{FF2B5EF4-FFF2-40B4-BE49-F238E27FC236}">
                <a16:creationId xmlns:a16="http://schemas.microsoft.com/office/drawing/2014/main" id="{DAD7DA09-03DB-4792-8128-350326E58F77}"/>
              </a:ext>
            </a:extLst>
          </p:cNvPr>
          <p:cNvSpPr/>
          <p:nvPr/>
        </p:nvSpPr>
        <p:spPr>
          <a:xfrm>
            <a:off x="1138395" y="4267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783B0CD-5A3D-44CC-B68E-2B38FAFB7CC9}"/>
              </a:ext>
            </a:extLst>
          </p:cNvPr>
          <p:cNvSpPr/>
          <p:nvPr/>
        </p:nvSpPr>
        <p:spPr>
          <a:xfrm>
            <a:off x="1138395" y="5349128"/>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0ADBA2A-BABE-402F-B610-34C887AD484E}"/>
              </a:ext>
            </a:extLst>
          </p:cNvPr>
          <p:cNvSpPr txBox="1"/>
          <p:nvPr/>
        </p:nvSpPr>
        <p:spPr>
          <a:xfrm>
            <a:off x="757395" y="3625791"/>
            <a:ext cx="1066800" cy="369332"/>
          </a:xfrm>
          <a:prstGeom prst="rect">
            <a:avLst/>
          </a:prstGeom>
          <a:noFill/>
        </p:spPr>
        <p:txBody>
          <a:bodyPr wrap="square">
            <a:spAutoFit/>
          </a:bodyPr>
          <a:lstStyle/>
          <a:p>
            <a:r>
              <a:rPr lang="en-US" b="1" dirty="0">
                <a:solidFill>
                  <a:srgbClr val="FF0000"/>
                </a:solidFill>
              </a:rPr>
              <a:t>Features</a:t>
            </a:r>
            <a:endParaRPr lang="en-US" dirty="0">
              <a:solidFill>
                <a:srgbClr val="FF0000"/>
              </a:solidFill>
            </a:endParaRPr>
          </a:p>
        </p:txBody>
      </p:sp>
      <p:sp>
        <p:nvSpPr>
          <p:cNvPr id="23" name="TextBox 22">
            <a:extLst>
              <a:ext uri="{FF2B5EF4-FFF2-40B4-BE49-F238E27FC236}">
                <a16:creationId xmlns:a16="http://schemas.microsoft.com/office/drawing/2014/main" id="{975EA5A3-126B-44D8-9321-F50F289204B4}"/>
              </a:ext>
            </a:extLst>
          </p:cNvPr>
          <p:cNvSpPr txBox="1"/>
          <p:nvPr/>
        </p:nvSpPr>
        <p:spPr>
          <a:xfrm>
            <a:off x="245652" y="4158734"/>
            <a:ext cx="1066800" cy="369332"/>
          </a:xfrm>
          <a:prstGeom prst="rect">
            <a:avLst/>
          </a:prstGeom>
          <a:noFill/>
        </p:spPr>
        <p:txBody>
          <a:bodyPr wrap="square">
            <a:spAutoFit/>
          </a:bodyPr>
          <a:lstStyle/>
          <a:p>
            <a:r>
              <a:rPr lang="en-US" b="1" i="0" dirty="0">
                <a:solidFill>
                  <a:srgbClr val="222222"/>
                </a:solidFill>
                <a:effectLst/>
                <a:latin typeface="-apple-system"/>
              </a:rPr>
              <a:t>Weight </a:t>
            </a:r>
            <a:endParaRPr lang="en-US" dirty="0"/>
          </a:p>
        </p:txBody>
      </p:sp>
      <p:sp>
        <p:nvSpPr>
          <p:cNvPr id="25" name="TextBox 24">
            <a:extLst>
              <a:ext uri="{FF2B5EF4-FFF2-40B4-BE49-F238E27FC236}">
                <a16:creationId xmlns:a16="http://schemas.microsoft.com/office/drawing/2014/main" id="{61C1A38A-EB2F-4798-B9C3-7577ED3D2647}"/>
              </a:ext>
            </a:extLst>
          </p:cNvPr>
          <p:cNvSpPr txBox="1"/>
          <p:nvPr/>
        </p:nvSpPr>
        <p:spPr>
          <a:xfrm>
            <a:off x="311183" y="5240662"/>
            <a:ext cx="914400" cy="369332"/>
          </a:xfrm>
          <a:prstGeom prst="rect">
            <a:avLst/>
          </a:prstGeom>
          <a:noFill/>
        </p:spPr>
        <p:txBody>
          <a:bodyPr wrap="square">
            <a:spAutoFit/>
          </a:bodyPr>
          <a:lstStyle/>
          <a:p>
            <a:r>
              <a:rPr lang="en-US" b="1" i="0" dirty="0">
                <a:solidFill>
                  <a:srgbClr val="222222"/>
                </a:solidFill>
                <a:effectLst/>
                <a:latin typeface="-apple-system"/>
              </a:rPr>
              <a:t>Height </a:t>
            </a:r>
            <a:endParaRPr lang="en-US" dirty="0"/>
          </a:p>
        </p:txBody>
      </p:sp>
      <p:sp>
        <p:nvSpPr>
          <p:cNvPr id="27" name="TextBox 26">
            <a:extLst>
              <a:ext uri="{FF2B5EF4-FFF2-40B4-BE49-F238E27FC236}">
                <a16:creationId xmlns:a16="http://schemas.microsoft.com/office/drawing/2014/main" id="{5C1A5E69-9952-4741-8895-D31E2C64879F}"/>
              </a:ext>
            </a:extLst>
          </p:cNvPr>
          <p:cNvSpPr txBox="1"/>
          <p:nvPr/>
        </p:nvSpPr>
        <p:spPr>
          <a:xfrm>
            <a:off x="1447800" y="4158734"/>
            <a:ext cx="533400" cy="369332"/>
          </a:xfrm>
          <a:prstGeom prst="rect">
            <a:avLst/>
          </a:prstGeom>
          <a:noFill/>
        </p:spPr>
        <p:txBody>
          <a:bodyPr wrap="square">
            <a:spAutoFit/>
          </a:bodyPr>
          <a:lstStyle/>
          <a:p>
            <a:r>
              <a:rPr lang="en-US" b="1" dirty="0">
                <a:solidFill>
                  <a:srgbClr val="222222"/>
                </a:solidFill>
                <a:latin typeface="-apple-system"/>
              </a:rPr>
              <a:t>X1  </a:t>
            </a:r>
            <a:endParaRPr lang="en-US" dirty="0"/>
          </a:p>
        </p:txBody>
      </p:sp>
      <p:sp>
        <p:nvSpPr>
          <p:cNvPr id="28" name="TextBox 27">
            <a:extLst>
              <a:ext uri="{FF2B5EF4-FFF2-40B4-BE49-F238E27FC236}">
                <a16:creationId xmlns:a16="http://schemas.microsoft.com/office/drawing/2014/main" id="{CE7C596C-3D7F-416E-9D96-6CB46A48F988}"/>
              </a:ext>
            </a:extLst>
          </p:cNvPr>
          <p:cNvSpPr txBox="1"/>
          <p:nvPr/>
        </p:nvSpPr>
        <p:spPr>
          <a:xfrm>
            <a:off x="1441383" y="5240662"/>
            <a:ext cx="457200" cy="369332"/>
          </a:xfrm>
          <a:prstGeom prst="rect">
            <a:avLst/>
          </a:prstGeom>
          <a:noFill/>
        </p:spPr>
        <p:txBody>
          <a:bodyPr wrap="square">
            <a:spAutoFit/>
          </a:bodyPr>
          <a:lstStyle/>
          <a:p>
            <a:r>
              <a:rPr lang="en-US" b="1" dirty="0">
                <a:solidFill>
                  <a:srgbClr val="222222"/>
                </a:solidFill>
                <a:latin typeface="-apple-system"/>
              </a:rPr>
              <a:t>x2</a:t>
            </a:r>
            <a:r>
              <a:rPr lang="en-US" b="1" i="0" dirty="0">
                <a:solidFill>
                  <a:srgbClr val="222222"/>
                </a:solidFill>
                <a:effectLst/>
                <a:latin typeface="-apple-system"/>
              </a:rPr>
              <a:t> </a:t>
            </a:r>
            <a:endParaRPr lang="en-US" dirty="0"/>
          </a:p>
        </p:txBody>
      </p:sp>
      <p:sp>
        <p:nvSpPr>
          <p:cNvPr id="29" name="TextBox 28">
            <a:extLst>
              <a:ext uri="{FF2B5EF4-FFF2-40B4-BE49-F238E27FC236}">
                <a16:creationId xmlns:a16="http://schemas.microsoft.com/office/drawing/2014/main" id="{C22B18D1-E839-460B-A445-72C13F376AE3}"/>
              </a:ext>
            </a:extLst>
          </p:cNvPr>
          <p:cNvSpPr txBox="1"/>
          <p:nvPr/>
        </p:nvSpPr>
        <p:spPr>
          <a:xfrm>
            <a:off x="2209800" y="3625791"/>
            <a:ext cx="1066800" cy="369332"/>
          </a:xfrm>
          <a:prstGeom prst="rect">
            <a:avLst/>
          </a:prstGeom>
          <a:noFill/>
        </p:spPr>
        <p:txBody>
          <a:bodyPr wrap="square">
            <a:spAutoFit/>
          </a:bodyPr>
          <a:lstStyle/>
          <a:p>
            <a:r>
              <a:rPr lang="en-US" b="1" dirty="0">
                <a:solidFill>
                  <a:srgbClr val="FF0000"/>
                </a:solidFill>
              </a:rPr>
              <a:t>Weight</a:t>
            </a:r>
            <a:endParaRPr lang="en-US" dirty="0">
              <a:solidFill>
                <a:srgbClr val="FF0000"/>
              </a:solidFill>
            </a:endParaRPr>
          </a:p>
        </p:txBody>
      </p:sp>
      <p:sp>
        <p:nvSpPr>
          <p:cNvPr id="30" name="TextBox 29">
            <a:extLst>
              <a:ext uri="{FF2B5EF4-FFF2-40B4-BE49-F238E27FC236}">
                <a16:creationId xmlns:a16="http://schemas.microsoft.com/office/drawing/2014/main" id="{30CD3F57-CB63-4D55-83A5-A04A63E3B153}"/>
              </a:ext>
            </a:extLst>
          </p:cNvPr>
          <p:cNvSpPr txBox="1"/>
          <p:nvPr/>
        </p:nvSpPr>
        <p:spPr>
          <a:xfrm>
            <a:off x="2362200" y="4158734"/>
            <a:ext cx="533400" cy="369332"/>
          </a:xfrm>
          <a:prstGeom prst="rect">
            <a:avLst/>
          </a:prstGeom>
          <a:noFill/>
        </p:spPr>
        <p:txBody>
          <a:bodyPr wrap="square">
            <a:spAutoFit/>
          </a:bodyPr>
          <a:lstStyle/>
          <a:p>
            <a:r>
              <a:rPr lang="en-US" b="1" dirty="0">
                <a:solidFill>
                  <a:srgbClr val="222222"/>
                </a:solidFill>
                <a:latin typeface="-apple-system"/>
              </a:rPr>
              <a:t>w1  </a:t>
            </a:r>
            <a:endParaRPr lang="en-US" dirty="0"/>
          </a:p>
        </p:txBody>
      </p:sp>
      <p:sp>
        <p:nvSpPr>
          <p:cNvPr id="31" name="TextBox 30">
            <a:extLst>
              <a:ext uri="{FF2B5EF4-FFF2-40B4-BE49-F238E27FC236}">
                <a16:creationId xmlns:a16="http://schemas.microsoft.com/office/drawing/2014/main" id="{DBBF8802-7BD7-424D-A75E-6CC0655B1D3A}"/>
              </a:ext>
            </a:extLst>
          </p:cNvPr>
          <p:cNvSpPr txBox="1"/>
          <p:nvPr/>
        </p:nvSpPr>
        <p:spPr>
          <a:xfrm>
            <a:off x="2352575" y="5240662"/>
            <a:ext cx="533400" cy="369332"/>
          </a:xfrm>
          <a:prstGeom prst="rect">
            <a:avLst/>
          </a:prstGeom>
          <a:noFill/>
        </p:spPr>
        <p:txBody>
          <a:bodyPr wrap="square">
            <a:spAutoFit/>
          </a:bodyPr>
          <a:lstStyle/>
          <a:p>
            <a:r>
              <a:rPr lang="en-US" b="1" dirty="0">
                <a:solidFill>
                  <a:srgbClr val="222222"/>
                </a:solidFill>
                <a:latin typeface="-apple-system"/>
              </a:rPr>
              <a:t>w2  </a:t>
            </a:r>
            <a:endParaRPr lang="en-US" dirty="0"/>
          </a:p>
        </p:txBody>
      </p:sp>
      <p:pic>
        <p:nvPicPr>
          <p:cNvPr id="32770" name="Picture 2" descr="Summation Symbol">
            <a:extLst>
              <a:ext uri="{FF2B5EF4-FFF2-40B4-BE49-F238E27FC236}">
                <a16:creationId xmlns:a16="http://schemas.microsoft.com/office/drawing/2014/main" id="{E4075826-7481-4A60-B60A-FC6279B3EB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437" t="17783" r="19963" b="20781"/>
          <a:stretch/>
        </p:blipFill>
        <p:spPr bwMode="auto">
          <a:xfrm>
            <a:off x="4090737" y="4528066"/>
            <a:ext cx="685800" cy="73146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6060194C-1205-4C2E-978B-8EFF53868438}"/>
              </a:ext>
            </a:extLst>
          </p:cNvPr>
          <p:cNvCxnSpPr>
            <a:cxnSpLocks/>
          </p:cNvCxnSpPr>
          <p:nvPr/>
        </p:nvCxnSpPr>
        <p:spPr>
          <a:xfrm>
            <a:off x="2895600" y="4495800"/>
            <a:ext cx="876300" cy="39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34B1C16-F015-4429-ABD5-31E22B7338DA}"/>
              </a:ext>
            </a:extLst>
          </p:cNvPr>
          <p:cNvCxnSpPr>
            <a:cxnSpLocks/>
          </p:cNvCxnSpPr>
          <p:nvPr/>
        </p:nvCxnSpPr>
        <p:spPr>
          <a:xfrm flipV="1">
            <a:off x="2895600" y="5105400"/>
            <a:ext cx="876300" cy="319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787F5C1-02A1-45E7-84C1-5ADE2AF6D90B}"/>
              </a:ext>
            </a:extLst>
          </p:cNvPr>
          <p:cNvCxnSpPr>
            <a:cxnSpLocks/>
          </p:cNvCxnSpPr>
          <p:nvPr/>
        </p:nvCxnSpPr>
        <p:spPr>
          <a:xfrm>
            <a:off x="5077328" y="4936867"/>
            <a:ext cx="564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E334A94-15CF-4398-B1DE-B3F27723BC9B}"/>
              </a:ext>
            </a:extLst>
          </p:cNvPr>
          <p:cNvCxnSpPr>
            <a:cxnSpLocks/>
          </p:cNvCxnSpPr>
          <p:nvPr/>
        </p:nvCxnSpPr>
        <p:spPr>
          <a:xfrm>
            <a:off x="7512718" y="4936867"/>
            <a:ext cx="564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F6F5046-16A6-4978-920E-4471BA8961E9}"/>
              </a:ext>
            </a:extLst>
          </p:cNvPr>
          <p:cNvSpPr txBox="1"/>
          <p:nvPr/>
        </p:nvSpPr>
        <p:spPr>
          <a:xfrm>
            <a:off x="7924800" y="3653701"/>
            <a:ext cx="1066800" cy="369332"/>
          </a:xfrm>
          <a:prstGeom prst="rect">
            <a:avLst/>
          </a:prstGeom>
          <a:noFill/>
        </p:spPr>
        <p:txBody>
          <a:bodyPr wrap="square">
            <a:spAutoFit/>
          </a:bodyPr>
          <a:lstStyle/>
          <a:p>
            <a:r>
              <a:rPr lang="en-US" b="1" dirty="0">
                <a:solidFill>
                  <a:srgbClr val="FF0000"/>
                </a:solidFill>
              </a:rPr>
              <a:t>Output</a:t>
            </a:r>
            <a:endParaRPr lang="en-US" dirty="0">
              <a:solidFill>
                <a:srgbClr val="FF0000"/>
              </a:solidFill>
            </a:endParaRPr>
          </a:p>
        </p:txBody>
      </p:sp>
      <p:sp>
        <p:nvSpPr>
          <p:cNvPr id="45" name="TextBox 44">
            <a:extLst>
              <a:ext uri="{FF2B5EF4-FFF2-40B4-BE49-F238E27FC236}">
                <a16:creationId xmlns:a16="http://schemas.microsoft.com/office/drawing/2014/main" id="{15306E49-6F3E-4B1A-8B02-A5863CFBA413}"/>
              </a:ext>
            </a:extLst>
          </p:cNvPr>
          <p:cNvSpPr txBox="1"/>
          <p:nvPr/>
        </p:nvSpPr>
        <p:spPr>
          <a:xfrm>
            <a:off x="8153400" y="4736068"/>
            <a:ext cx="914400" cy="369332"/>
          </a:xfrm>
          <a:prstGeom prst="rect">
            <a:avLst/>
          </a:prstGeom>
          <a:noFill/>
        </p:spPr>
        <p:txBody>
          <a:bodyPr wrap="square">
            <a:spAutoFit/>
          </a:bodyPr>
          <a:lstStyle/>
          <a:p>
            <a:r>
              <a:rPr lang="en-US" b="1" dirty="0">
                <a:solidFill>
                  <a:srgbClr val="222222"/>
                </a:solidFill>
                <a:latin typeface="-apple-system"/>
              </a:rPr>
              <a:t>0 OR 1  </a:t>
            </a:r>
            <a:endParaRPr lang="en-US" dirty="0"/>
          </a:p>
        </p:txBody>
      </p:sp>
      <p:pic>
        <p:nvPicPr>
          <p:cNvPr id="32774" name="Picture 6" descr="Step Functions">
            <a:extLst>
              <a:ext uri="{FF2B5EF4-FFF2-40B4-BE49-F238E27FC236}">
                <a16:creationId xmlns:a16="http://schemas.microsoft.com/office/drawing/2014/main" id="{D5863074-EF02-4992-AC68-993F8419C1C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054" r="15279"/>
          <a:stretch/>
        </p:blipFill>
        <p:spPr bwMode="auto">
          <a:xfrm>
            <a:off x="5689938" y="4187078"/>
            <a:ext cx="16764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811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107996" cy="584775"/>
          </a:xfrm>
          <a:prstGeom prst="rect">
            <a:avLst/>
          </a:prstGeom>
        </p:spPr>
        <p:txBody>
          <a:bodyPr wrap="none">
            <a:spAutoFit/>
          </a:bodyPr>
          <a:lstStyle/>
          <a:p>
            <a:pPr lvl="0"/>
            <a:r>
              <a:rPr lang="en-US" sz="3200" b="1" dirty="0"/>
              <a:t>RNN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49</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Rectangle 2"/>
          <p:cNvSpPr/>
          <p:nvPr/>
        </p:nvSpPr>
        <p:spPr>
          <a:xfrm>
            <a:off x="917574" y="1116499"/>
            <a:ext cx="7388225" cy="5035353"/>
          </a:xfrm>
          <a:prstGeom prst="rect">
            <a:avLst/>
          </a:prstGeom>
        </p:spPr>
        <p:txBody>
          <a:bodyPr wrap="square">
            <a:spAutoFit/>
          </a:bodyPr>
          <a:lstStyle/>
          <a:p>
            <a:pPr>
              <a:lnSpc>
                <a:spcPct val="150000"/>
              </a:lnSpc>
            </a:pPr>
            <a:r>
              <a:rPr lang="en-US" dirty="0"/>
              <a:t>A Recurrent Neural Network (RNN) is a type of neural network designed for sequential data — data where the order matters. It’s especially useful when current inputs depend on previous ones.</a:t>
            </a:r>
          </a:p>
          <a:p>
            <a:pPr>
              <a:lnSpc>
                <a:spcPct val="150000"/>
              </a:lnSpc>
            </a:pPr>
            <a:endParaRPr lang="en-US" dirty="0"/>
          </a:p>
          <a:p>
            <a:pPr>
              <a:lnSpc>
                <a:spcPct val="150000"/>
              </a:lnSpc>
            </a:pPr>
            <a:r>
              <a:rPr lang="en-US" dirty="0"/>
              <a:t>MLP only meant for data points that are independent of each other.</a:t>
            </a:r>
          </a:p>
          <a:p>
            <a:pPr>
              <a:lnSpc>
                <a:spcPct val="150000"/>
              </a:lnSpc>
            </a:pPr>
            <a:endParaRPr lang="en-US" dirty="0"/>
          </a:p>
          <a:p>
            <a:pPr>
              <a:lnSpc>
                <a:spcPct val="150000"/>
              </a:lnSpc>
            </a:pPr>
            <a:r>
              <a:rPr lang="en-US" dirty="0"/>
              <a:t>However, if we have data in a sequence such that one data point </a:t>
            </a:r>
            <a:r>
              <a:rPr lang="en-US" dirty="0">
                <a:solidFill>
                  <a:srgbClr val="FF0000"/>
                </a:solidFill>
              </a:rPr>
              <a:t>depends</a:t>
            </a:r>
            <a:r>
              <a:rPr lang="en-US" dirty="0"/>
              <a:t> upon the </a:t>
            </a:r>
            <a:r>
              <a:rPr lang="en-US" dirty="0">
                <a:solidFill>
                  <a:srgbClr val="FF0000"/>
                </a:solidFill>
              </a:rPr>
              <a:t>previous data point</a:t>
            </a:r>
            <a:r>
              <a:rPr lang="en-US" dirty="0"/>
              <a:t>, we need to modify the neural network to incorporate the dependencies between these data points. </a:t>
            </a:r>
          </a:p>
          <a:p>
            <a:pPr>
              <a:lnSpc>
                <a:spcPct val="150000"/>
              </a:lnSpc>
            </a:pPr>
            <a:endParaRPr lang="en-US" dirty="0"/>
          </a:p>
          <a:p>
            <a:pPr>
              <a:lnSpc>
                <a:spcPct val="150000"/>
              </a:lnSpc>
            </a:pPr>
            <a:r>
              <a:rPr lang="en-US" dirty="0"/>
              <a:t>RNNs have the concept of “</a:t>
            </a:r>
            <a:r>
              <a:rPr lang="en-US" dirty="0">
                <a:solidFill>
                  <a:srgbClr val="FF0000"/>
                </a:solidFill>
              </a:rPr>
              <a:t>memory</a:t>
            </a:r>
            <a:r>
              <a:rPr lang="en-US" dirty="0"/>
              <a:t>” that helps them </a:t>
            </a:r>
            <a:r>
              <a:rPr lang="en-US" dirty="0">
                <a:solidFill>
                  <a:srgbClr val="FF0000"/>
                </a:solidFill>
              </a:rPr>
              <a:t>store the states or information of previous</a:t>
            </a:r>
            <a:r>
              <a:rPr lang="en-US" dirty="0"/>
              <a:t> inputs to generate the next output of the sequence.</a:t>
            </a:r>
          </a:p>
        </p:txBody>
      </p:sp>
    </p:spTree>
    <p:extLst>
      <p:ext uri="{BB962C8B-B14F-4D97-AF65-F5344CB8AC3E}">
        <p14:creationId xmlns:p14="http://schemas.microsoft.com/office/powerpoint/2010/main" val="3802173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647345" cy="1077218"/>
          </a:xfrm>
          <a:prstGeom prst="rect">
            <a:avLst/>
          </a:prstGeom>
        </p:spPr>
        <p:txBody>
          <a:bodyPr wrap="none">
            <a:spAutoFit/>
          </a:bodyPr>
          <a:lstStyle/>
          <a:p>
            <a:r>
              <a:rPr lang="en-US" sz="3200" b="1" dirty="0"/>
              <a:t>Where is RNN used?</a:t>
            </a:r>
          </a:p>
          <a:p>
            <a:pPr lvl="0"/>
            <a:r>
              <a:rPr lang="en-US" sz="3200" b="1" dirty="0"/>
              <a:t>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50</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Rectangle 2"/>
          <p:cNvSpPr/>
          <p:nvPr/>
        </p:nvSpPr>
        <p:spPr>
          <a:xfrm>
            <a:off x="917574" y="1116499"/>
            <a:ext cx="7388225" cy="3892732"/>
          </a:xfrm>
          <a:prstGeom prst="rect">
            <a:avLst/>
          </a:prstGeom>
        </p:spPr>
        <p:txBody>
          <a:bodyPr wrap="square">
            <a:spAutoFit/>
          </a:bodyPr>
          <a:lstStyle/>
          <a:p>
            <a:pPr>
              <a:lnSpc>
                <a:spcPct val="200000"/>
              </a:lnSpc>
              <a:buFont typeface="Arial" panose="020B0604020202020204" pitchFamily="34" charset="0"/>
              <a:buChar char="•"/>
            </a:pPr>
            <a:r>
              <a:rPr lang="en-US" b="1" dirty="0"/>
              <a:t>Natural Language Processing (NLP)</a:t>
            </a:r>
          </a:p>
          <a:p>
            <a:pPr lvl="1">
              <a:lnSpc>
                <a:spcPct val="200000"/>
              </a:lnSpc>
              <a:buFont typeface="Arial" panose="020B0604020202020204" pitchFamily="34" charset="0"/>
              <a:buChar char="•"/>
            </a:pPr>
            <a:r>
              <a:rPr lang="en-US" dirty="0"/>
              <a:t>(e.g., language modeling, translation, sentiment analysis)</a:t>
            </a:r>
          </a:p>
          <a:p>
            <a:pPr>
              <a:lnSpc>
                <a:spcPct val="200000"/>
              </a:lnSpc>
              <a:buFont typeface="Arial" panose="020B0604020202020204" pitchFamily="34" charset="0"/>
              <a:buChar char="•"/>
            </a:pPr>
            <a:r>
              <a:rPr lang="en-US" b="1" dirty="0"/>
              <a:t>Speech Recognition</a:t>
            </a:r>
            <a:endParaRPr lang="en-US" dirty="0"/>
          </a:p>
          <a:p>
            <a:pPr>
              <a:lnSpc>
                <a:spcPct val="200000"/>
              </a:lnSpc>
              <a:buFont typeface="Arial" panose="020B0604020202020204" pitchFamily="34" charset="0"/>
              <a:buChar char="•"/>
            </a:pPr>
            <a:r>
              <a:rPr lang="en-US" b="1" dirty="0"/>
              <a:t>Time Series Prediction</a:t>
            </a:r>
          </a:p>
          <a:p>
            <a:pPr lvl="1">
              <a:lnSpc>
                <a:spcPct val="200000"/>
              </a:lnSpc>
              <a:buFont typeface="Arial" panose="020B0604020202020204" pitchFamily="34" charset="0"/>
              <a:buChar char="•"/>
            </a:pPr>
            <a:r>
              <a:rPr lang="en-US" dirty="0"/>
              <a:t>(e.g., stock prices, weather forecasts)</a:t>
            </a:r>
          </a:p>
          <a:p>
            <a:pPr>
              <a:lnSpc>
                <a:spcPct val="200000"/>
              </a:lnSpc>
              <a:buFont typeface="Arial" panose="020B0604020202020204" pitchFamily="34" charset="0"/>
              <a:buChar char="•"/>
            </a:pPr>
            <a:r>
              <a:rPr lang="en-US" b="1" dirty="0"/>
              <a:t>Text and Music Generation</a:t>
            </a:r>
            <a:endParaRPr lang="en-US" dirty="0"/>
          </a:p>
          <a:p>
            <a:pPr>
              <a:lnSpc>
                <a:spcPct val="200000"/>
              </a:lnSpc>
              <a:buFont typeface="Arial" panose="020B0604020202020204" pitchFamily="34" charset="0"/>
              <a:buChar char="•"/>
            </a:pPr>
            <a:r>
              <a:rPr lang="en-US" b="1" dirty="0"/>
              <a:t>Chatbots, Captioning, and more</a:t>
            </a:r>
            <a:endParaRPr lang="en-US" dirty="0"/>
          </a:p>
        </p:txBody>
      </p:sp>
    </p:spTree>
    <p:extLst>
      <p:ext uri="{BB962C8B-B14F-4D97-AF65-F5344CB8AC3E}">
        <p14:creationId xmlns:p14="http://schemas.microsoft.com/office/powerpoint/2010/main" val="1289840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107996" cy="584775"/>
          </a:xfrm>
          <a:prstGeom prst="rect">
            <a:avLst/>
          </a:prstGeom>
        </p:spPr>
        <p:txBody>
          <a:bodyPr wrap="none">
            <a:spAutoFit/>
          </a:bodyPr>
          <a:lstStyle/>
          <a:p>
            <a:pPr lvl="0"/>
            <a:r>
              <a:rPr lang="en-US" sz="3200" b="1" dirty="0"/>
              <a:t>RNN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51</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4034" name="Picture 2" descr="Old wardrobe clothes icon cartoon style Royalty Free Vecto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98"/>
          <a:stretch/>
        </p:blipFill>
        <p:spPr bwMode="auto">
          <a:xfrm>
            <a:off x="765175" y="1074738"/>
            <a:ext cx="2663825" cy="2402286"/>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Weather - Free weather ic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038623"/>
            <a:ext cx="2438400" cy="2438401"/>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Question mark - Free shapes and symbols ic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4050" y="3048000"/>
            <a:ext cx="2155300" cy="2155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74775" y="5105400"/>
            <a:ext cx="1122423" cy="707886"/>
          </a:xfrm>
          <a:prstGeom prst="rect">
            <a:avLst/>
          </a:prstGeom>
        </p:spPr>
        <p:txBody>
          <a:bodyPr wrap="none">
            <a:spAutoFit/>
          </a:bodyPr>
          <a:lstStyle/>
          <a:p>
            <a:r>
              <a:rPr lang="en-US" sz="4000" b="1" dirty="0"/>
              <a:t>MLP</a:t>
            </a:r>
            <a:endParaRPr lang="en-US" sz="4000" dirty="0"/>
          </a:p>
        </p:txBody>
      </p:sp>
      <p:sp>
        <p:nvSpPr>
          <p:cNvPr id="19" name="Rectangle 18"/>
          <p:cNvSpPr/>
          <p:nvPr/>
        </p:nvSpPr>
        <p:spPr>
          <a:xfrm>
            <a:off x="6100283" y="5105400"/>
            <a:ext cx="1149674" cy="707886"/>
          </a:xfrm>
          <a:prstGeom prst="rect">
            <a:avLst/>
          </a:prstGeom>
        </p:spPr>
        <p:txBody>
          <a:bodyPr wrap="none">
            <a:spAutoFit/>
          </a:bodyPr>
          <a:lstStyle/>
          <a:p>
            <a:r>
              <a:rPr lang="en-US" sz="4000" b="1" dirty="0"/>
              <a:t>RNN</a:t>
            </a:r>
            <a:endParaRPr lang="en-US" sz="4000" dirty="0"/>
          </a:p>
        </p:txBody>
      </p:sp>
    </p:spTree>
    <p:extLst>
      <p:ext uri="{BB962C8B-B14F-4D97-AF65-F5344CB8AC3E}">
        <p14:creationId xmlns:p14="http://schemas.microsoft.com/office/powerpoint/2010/main" val="480965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4" y="228600"/>
            <a:ext cx="4119406" cy="584775"/>
          </a:xfrm>
          <a:prstGeom prst="rect">
            <a:avLst/>
          </a:prstGeom>
        </p:spPr>
        <p:txBody>
          <a:bodyPr wrap="square">
            <a:spAutoFit/>
          </a:bodyPr>
          <a:lstStyle/>
          <a:p>
            <a:pPr lvl="0"/>
            <a:r>
              <a:rPr lang="en-US" sz="3200" b="1" dirty="0"/>
              <a:t>RNN Architecture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52</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TextBox 19">
            <a:extLst>
              <a:ext uri="{FF2B5EF4-FFF2-40B4-BE49-F238E27FC236}">
                <a16:creationId xmlns:a16="http://schemas.microsoft.com/office/drawing/2014/main" id="{E0C1D077-7906-4430-809C-63882AD53D81}"/>
              </a:ext>
            </a:extLst>
          </p:cNvPr>
          <p:cNvSpPr txBox="1"/>
          <p:nvPr/>
        </p:nvSpPr>
        <p:spPr>
          <a:xfrm>
            <a:off x="460374" y="1143000"/>
            <a:ext cx="8302625" cy="3347070"/>
          </a:xfrm>
          <a:prstGeom prst="rect">
            <a:avLst/>
          </a:prstGeom>
          <a:noFill/>
        </p:spPr>
        <p:txBody>
          <a:bodyPr wrap="square">
            <a:spAutoFit/>
          </a:bodyPr>
          <a:lstStyle/>
          <a:p>
            <a:pPr algn="l" rtl="0" fontAlgn="base">
              <a:lnSpc>
                <a:spcPct val="200000"/>
              </a:lnSpc>
            </a:pPr>
            <a:r>
              <a:rPr lang="en-US" b="0" i="0" dirty="0">
                <a:solidFill>
                  <a:srgbClr val="273239"/>
                </a:solidFill>
                <a:effectLst/>
                <a:latin typeface="Nunito" pitchFamily="2" charset="0"/>
              </a:rPr>
              <a:t>There are mainly two components of RNNs that we will discuss.</a:t>
            </a:r>
          </a:p>
          <a:p>
            <a:pPr algn="l" fontAlgn="base">
              <a:lnSpc>
                <a:spcPct val="200000"/>
              </a:lnSpc>
            </a:pPr>
            <a:r>
              <a:rPr lang="en-US" b="1" i="0" dirty="0">
                <a:solidFill>
                  <a:srgbClr val="273239"/>
                </a:solidFill>
                <a:effectLst/>
                <a:latin typeface="Nunito" pitchFamily="2" charset="0"/>
              </a:rPr>
              <a:t>1. Recurrent Neurons</a:t>
            </a:r>
          </a:p>
          <a:p>
            <a:pPr algn="l" rtl="0" fontAlgn="base">
              <a:lnSpc>
                <a:spcPct val="200000"/>
              </a:lnSpc>
            </a:pPr>
            <a:r>
              <a:rPr lang="en-US" b="0" i="0" dirty="0">
                <a:solidFill>
                  <a:srgbClr val="273239"/>
                </a:solidFill>
                <a:effectLst/>
                <a:latin typeface="Nunito" pitchFamily="2" charset="0"/>
              </a:rPr>
              <a:t>The fundamental processing unit in RNN is a </a:t>
            </a:r>
            <a:r>
              <a:rPr lang="en-US" b="1" i="0" dirty="0">
                <a:solidFill>
                  <a:srgbClr val="273239"/>
                </a:solidFill>
                <a:effectLst/>
                <a:latin typeface="Nunito" pitchFamily="2" charset="0"/>
              </a:rPr>
              <a:t>Recurrent Unit.</a:t>
            </a:r>
            <a:r>
              <a:rPr lang="en-US" b="0" i="0" dirty="0">
                <a:solidFill>
                  <a:srgbClr val="273239"/>
                </a:solidFill>
                <a:effectLst/>
                <a:latin typeface="Nunito" pitchFamily="2" charset="0"/>
              </a:rPr>
              <a:t> They hold a hidden state that maintains information about previous inputs in a sequence. Recurrent units can "remember" information from prior steps by feeding back their hidden state, allowing them to capture dependencies across time.</a:t>
            </a:r>
          </a:p>
        </p:txBody>
      </p:sp>
      <p:pic>
        <p:nvPicPr>
          <p:cNvPr id="33794" name="Picture 2" descr="Lightbox">
            <a:extLst>
              <a:ext uri="{FF2B5EF4-FFF2-40B4-BE49-F238E27FC236}">
                <a16:creationId xmlns:a16="http://schemas.microsoft.com/office/drawing/2014/main" id="{5303E405-FF39-4706-BB1B-EC6987FFF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4482229"/>
            <a:ext cx="2101848" cy="237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335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4" y="228600"/>
            <a:ext cx="4119406" cy="584775"/>
          </a:xfrm>
          <a:prstGeom prst="rect">
            <a:avLst/>
          </a:prstGeom>
        </p:spPr>
        <p:txBody>
          <a:bodyPr wrap="square">
            <a:spAutoFit/>
          </a:bodyPr>
          <a:lstStyle/>
          <a:p>
            <a:pPr lvl="0"/>
            <a:r>
              <a:rPr lang="en-US" sz="3200" b="1" dirty="0"/>
              <a:t>RNN Architecture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53</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TextBox 19">
            <a:extLst>
              <a:ext uri="{FF2B5EF4-FFF2-40B4-BE49-F238E27FC236}">
                <a16:creationId xmlns:a16="http://schemas.microsoft.com/office/drawing/2014/main" id="{E0C1D077-7906-4430-809C-63882AD53D81}"/>
              </a:ext>
            </a:extLst>
          </p:cNvPr>
          <p:cNvSpPr txBox="1"/>
          <p:nvPr/>
        </p:nvSpPr>
        <p:spPr>
          <a:xfrm>
            <a:off x="460374" y="1143000"/>
            <a:ext cx="8302625" cy="2957861"/>
          </a:xfrm>
          <a:prstGeom prst="rect">
            <a:avLst/>
          </a:prstGeom>
          <a:noFill/>
        </p:spPr>
        <p:txBody>
          <a:bodyPr wrap="square">
            <a:spAutoFit/>
          </a:bodyPr>
          <a:lstStyle/>
          <a:p>
            <a:pPr algn="l" fontAlgn="base">
              <a:lnSpc>
                <a:spcPct val="150000"/>
              </a:lnSpc>
            </a:pPr>
            <a:r>
              <a:rPr lang="en-US" b="1" i="0" dirty="0">
                <a:solidFill>
                  <a:srgbClr val="273239"/>
                </a:solidFill>
                <a:effectLst/>
              </a:rPr>
              <a:t>2. RNN Unfolding</a:t>
            </a:r>
          </a:p>
          <a:p>
            <a:pPr algn="l" rtl="0" fontAlgn="base">
              <a:lnSpc>
                <a:spcPct val="150000"/>
              </a:lnSpc>
            </a:pPr>
            <a:r>
              <a:rPr lang="en-US" b="0" i="0" dirty="0">
                <a:solidFill>
                  <a:srgbClr val="273239"/>
                </a:solidFill>
                <a:effectLst/>
              </a:rPr>
              <a:t>RNN unfolding or unrolling is the process of expanding the recurrent structure over time steps. During unfolding each step of the sequence is represented as a separate layer in a series illustrating how information flows across each time step.</a:t>
            </a:r>
          </a:p>
          <a:p>
            <a:pPr algn="l" rtl="0" fontAlgn="base">
              <a:lnSpc>
                <a:spcPct val="150000"/>
              </a:lnSpc>
            </a:pPr>
            <a:r>
              <a:rPr lang="en-US" b="0" i="0" dirty="0">
                <a:solidFill>
                  <a:srgbClr val="273239"/>
                </a:solidFill>
                <a:effectLst/>
              </a:rPr>
              <a:t>This unrolling enables </a:t>
            </a:r>
            <a:r>
              <a:rPr lang="en-US" b="1" i="0" u="sng" dirty="0">
                <a:solidFill>
                  <a:srgbClr val="357960"/>
                </a:solidFill>
                <a:effectLst/>
              </a:rPr>
              <a:t>backpropagation through time (BPTT)</a:t>
            </a:r>
            <a:r>
              <a:rPr lang="en-US" b="0" i="0" dirty="0">
                <a:solidFill>
                  <a:srgbClr val="273239"/>
                </a:solidFill>
                <a:effectLst/>
              </a:rPr>
              <a:t> a learning process where errors are propagated across time steps to adjust the network’s weights enhancing the RNN’s ability to learn dependencies within sequential data.</a:t>
            </a:r>
          </a:p>
        </p:txBody>
      </p:sp>
      <p:pic>
        <p:nvPicPr>
          <p:cNvPr id="34818" name="Picture 2" descr="Lightbox">
            <a:extLst>
              <a:ext uri="{FF2B5EF4-FFF2-40B4-BE49-F238E27FC236}">
                <a16:creationId xmlns:a16="http://schemas.microsoft.com/office/drawing/2014/main" id="{118E25F9-386E-4C2F-889C-1DDD6FB83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895" y="4321523"/>
            <a:ext cx="6286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52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891386" cy="584775"/>
          </a:xfrm>
          <a:prstGeom prst="rect">
            <a:avLst/>
          </a:prstGeom>
        </p:spPr>
        <p:txBody>
          <a:bodyPr wrap="none">
            <a:spAutoFit/>
          </a:bodyPr>
          <a:lstStyle/>
          <a:p>
            <a:pPr lvl="0"/>
            <a:r>
              <a:rPr lang="en-US" sz="3200" b="1" dirty="0"/>
              <a:t>How does RNN work?</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54</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a:extLst>
              <a:ext uri="{FF2B5EF4-FFF2-40B4-BE49-F238E27FC236}">
                <a16:creationId xmlns:a16="http://schemas.microsoft.com/office/drawing/2014/main" id="{CE13713D-FE22-4807-925F-547176A03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350" y="1581150"/>
            <a:ext cx="6591300" cy="3695700"/>
          </a:xfrm>
          <a:prstGeom prst="rect">
            <a:avLst/>
          </a:prstGeom>
        </p:spPr>
      </p:pic>
    </p:spTree>
    <p:extLst>
      <p:ext uri="{BB962C8B-B14F-4D97-AF65-F5344CB8AC3E}">
        <p14:creationId xmlns:p14="http://schemas.microsoft.com/office/powerpoint/2010/main" val="19459312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877985" cy="584775"/>
          </a:xfrm>
          <a:prstGeom prst="rect">
            <a:avLst/>
          </a:prstGeom>
        </p:spPr>
        <p:txBody>
          <a:bodyPr wrap="none">
            <a:spAutoFit/>
          </a:bodyPr>
          <a:lstStyle/>
          <a:p>
            <a:pPr lvl="0"/>
            <a:r>
              <a:rPr lang="en-US" sz="3200" b="1" dirty="0"/>
              <a:t>Architecture of RNN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55</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3010" name="Picture 2" descr="ساختار شبکه عصبی بازگشتی RN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2760663"/>
            <a:ext cx="762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69975" y="1219200"/>
            <a:ext cx="2541658" cy="646331"/>
          </a:xfrm>
          <a:prstGeom prst="rect">
            <a:avLst/>
          </a:prstGeom>
        </p:spPr>
        <p:txBody>
          <a:bodyPr wrap="none">
            <a:spAutoFit/>
          </a:bodyPr>
          <a:lstStyle/>
          <a:p>
            <a:r>
              <a:rPr lang="en-US" dirty="0"/>
              <a:t>Main State    ----------&gt;    x</a:t>
            </a:r>
          </a:p>
          <a:p>
            <a:r>
              <a:rPr lang="en-US" dirty="0"/>
              <a:t>Hidden State  --------&gt;     h</a:t>
            </a:r>
          </a:p>
        </p:txBody>
      </p:sp>
      <p:pic>
        <p:nvPicPr>
          <p:cNvPr id="43012" name="Picture 4" descr="https://howsam.org/wp-content/uploads/2020/10/rnn-formul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275" y="5501958"/>
            <a:ext cx="60293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321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877985" cy="584775"/>
          </a:xfrm>
          <a:prstGeom prst="rect">
            <a:avLst/>
          </a:prstGeom>
        </p:spPr>
        <p:txBody>
          <a:bodyPr wrap="none">
            <a:spAutoFit/>
          </a:bodyPr>
          <a:lstStyle/>
          <a:p>
            <a:pPr lvl="0"/>
            <a:r>
              <a:rPr lang="en-US" sz="3200" b="1" dirty="0"/>
              <a:t>Architecture of RNN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56</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5058" name="Picture 2" descr="شبکه RNN"/>
          <p:cNvPicPr>
            <a:picLocks noChangeAspect="1" noChangeArrowheads="1"/>
          </p:cNvPicPr>
          <p:nvPr/>
        </p:nvPicPr>
        <p:blipFill rotWithShape="1">
          <a:blip r:embed="rId5">
            <a:extLst>
              <a:ext uri="{28A0092B-C50C-407E-A947-70E740481C1C}">
                <a14:useLocalDpi xmlns:a14="http://schemas.microsoft.com/office/drawing/2010/main" val="0"/>
              </a:ext>
            </a:extLst>
          </a:blip>
          <a:srcRect l="4125" t="24534" r="5875" b="25836"/>
          <a:stretch/>
        </p:blipFill>
        <p:spPr bwMode="auto">
          <a:xfrm>
            <a:off x="307975" y="2209799"/>
            <a:ext cx="8521480" cy="264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015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6647974" cy="584775"/>
          </a:xfrm>
          <a:prstGeom prst="rect">
            <a:avLst/>
          </a:prstGeom>
        </p:spPr>
        <p:txBody>
          <a:bodyPr wrap="none">
            <a:spAutoFit/>
          </a:bodyPr>
          <a:lstStyle/>
          <a:p>
            <a:pPr lvl="0"/>
            <a:r>
              <a:rPr lang="en-US" sz="3200" b="1" dirty="0"/>
              <a:t>Commonly Use Activation Function	</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57</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09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695" y="1999614"/>
            <a:ext cx="8078704"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254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104009" cy="584775"/>
          </a:xfrm>
          <a:prstGeom prst="rect">
            <a:avLst/>
          </a:prstGeom>
        </p:spPr>
        <p:txBody>
          <a:bodyPr wrap="none">
            <a:spAutoFit/>
          </a:bodyPr>
          <a:lstStyle/>
          <a:p>
            <a:pPr algn="l" fontAlgn="base"/>
            <a:r>
              <a:rPr lang="en-US" sz="3200" b="1" i="0" dirty="0">
                <a:solidFill>
                  <a:srgbClr val="273239"/>
                </a:solidFill>
                <a:effectLst/>
                <a:latin typeface="Nunito" pitchFamily="2" charset="0"/>
              </a:rPr>
              <a:t>Limitations of RNN ?</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58</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TextBox 15">
            <a:extLst>
              <a:ext uri="{FF2B5EF4-FFF2-40B4-BE49-F238E27FC236}">
                <a16:creationId xmlns:a16="http://schemas.microsoft.com/office/drawing/2014/main" id="{29D221A5-ACC8-47AE-A8AB-35358FD3AD4C}"/>
              </a:ext>
            </a:extLst>
          </p:cNvPr>
          <p:cNvSpPr txBox="1"/>
          <p:nvPr/>
        </p:nvSpPr>
        <p:spPr>
          <a:xfrm>
            <a:off x="581493" y="1275538"/>
            <a:ext cx="7620000" cy="2230739"/>
          </a:xfrm>
          <a:prstGeom prst="rect">
            <a:avLst/>
          </a:prstGeom>
          <a:noFill/>
        </p:spPr>
        <p:txBody>
          <a:bodyPr wrap="square">
            <a:spAutoFit/>
          </a:bodyPr>
          <a:lstStyle/>
          <a:p>
            <a:pPr algn="l" fontAlgn="base">
              <a:lnSpc>
                <a:spcPct val="200000"/>
              </a:lnSpc>
              <a:buFont typeface="+mj-lt"/>
              <a:buAutoNum type="arabicPeriod"/>
            </a:pPr>
            <a:r>
              <a:rPr lang="en-US" b="1" i="0" dirty="0">
                <a:solidFill>
                  <a:srgbClr val="273239"/>
                </a:solidFill>
                <a:effectLst/>
              </a:rPr>
              <a:t>Vanishing Gradient</a:t>
            </a:r>
            <a:endParaRPr lang="fa-IR" b="1" i="0" dirty="0">
              <a:solidFill>
                <a:srgbClr val="273239"/>
              </a:solidFill>
              <a:effectLst/>
            </a:endParaRPr>
          </a:p>
          <a:p>
            <a:pPr algn="l" fontAlgn="base">
              <a:lnSpc>
                <a:spcPct val="200000"/>
              </a:lnSpc>
              <a:buFont typeface="+mj-lt"/>
              <a:buAutoNum type="arabicPeriod"/>
            </a:pPr>
            <a:r>
              <a:rPr lang="en-US" b="1" i="0" dirty="0">
                <a:solidFill>
                  <a:srgbClr val="273239"/>
                </a:solidFill>
                <a:effectLst/>
              </a:rPr>
              <a:t>Exploding Gradient</a:t>
            </a:r>
            <a:endParaRPr lang="fa-IR" b="1" i="0" dirty="0">
              <a:solidFill>
                <a:srgbClr val="273239"/>
              </a:solidFill>
              <a:effectLst/>
            </a:endParaRPr>
          </a:p>
          <a:p>
            <a:pPr algn="l" fontAlgn="base">
              <a:lnSpc>
                <a:spcPct val="200000"/>
              </a:lnSpc>
              <a:buFont typeface="+mj-lt"/>
              <a:buAutoNum type="arabicPeriod"/>
            </a:pPr>
            <a:r>
              <a:rPr lang="en-US" b="1" dirty="0"/>
              <a:t>Training is Sequential (No Parallelism)</a:t>
            </a:r>
            <a:endParaRPr lang="fa-IR" b="1" dirty="0">
              <a:solidFill>
                <a:srgbClr val="273239"/>
              </a:solidFill>
            </a:endParaRPr>
          </a:p>
          <a:p>
            <a:pPr algn="l" fontAlgn="base">
              <a:lnSpc>
                <a:spcPct val="200000"/>
              </a:lnSpc>
              <a:buFont typeface="+mj-lt"/>
              <a:buAutoNum type="arabicPeriod"/>
            </a:pPr>
            <a:r>
              <a:rPr lang="en-US" b="1" dirty="0"/>
              <a:t>Memory Bottleneck (Short-Term Memory)</a:t>
            </a:r>
            <a:endParaRPr lang="en-US" b="1" i="0" dirty="0">
              <a:solidFill>
                <a:srgbClr val="273239"/>
              </a:solidFill>
              <a:effectLst/>
            </a:endParaRPr>
          </a:p>
        </p:txBody>
      </p:sp>
      <p:pic>
        <p:nvPicPr>
          <p:cNvPr id="35842" name="Picture 2" descr="Vanishing Gradient Problem: Causes, Consequences, and Solutions - KDnuggets">
            <a:extLst>
              <a:ext uri="{FF2B5EF4-FFF2-40B4-BE49-F238E27FC236}">
                <a16:creationId xmlns:a16="http://schemas.microsoft.com/office/drawing/2014/main" id="{F70FABE0-FF15-42ED-B2C5-2AD0DF3711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68314" y="4615524"/>
            <a:ext cx="3865786" cy="220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756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899320" cy="584775"/>
          </a:xfrm>
          <a:prstGeom prst="rect">
            <a:avLst/>
          </a:prstGeom>
        </p:spPr>
        <p:txBody>
          <a:bodyPr wrap="none">
            <a:spAutoFit/>
          </a:bodyPr>
          <a:lstStyle/>
          <a:p>
            <a:r>
              <a:rPr lang="en-US" sz="3200" b="1" dirty="0"/>
              <a:t>Neural Network</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319" y="1142999"/>
            <a:ext cx="5345826" cy="2285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319" y="3983523"/>
            <a:ext cx="5021282" cy="28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0" y="2263259"/>
            <a:ext cx="1898277" cy="400110"/>
          </a:xfrm>
          <a:prstGeom prst="rect">
            <a:avLst/>
          </a:prstGeom>
        </p:spPr>
        <p:txBody>
          <a:bodyPr wrap="none">
            <a:spAutoFit/>
          </a:bodyPr>
          <a:lstStyle/>
          <a:p>
            <a:r>
              <a:rPr lang="en-US" sz="2000" i="1" dirty="0"/>
              <a:t>Biological model</a:t>
            </a:r>
            <a:endParaRPr lang="en-US" sz="2000" dirty="0"/>
          </a:p>
        </p:txBody>
      </p:sp>
      <p:sp>
        <p:nvSpPr>
          <p:cNvPr id="26" name="Rectangle 25"/>
          <p:cNvSpPr/>
          <p:nvPr/>
        </p:nvSpPr>
        <p:spPr>
          <a:xfrm>
            <a:off x="31750" y="5305047"/>
            <a:ext cx="2358338" cy="400110"/>
          </a:xfrm>
          <a:prstGeom prst="rect">
            <a:avLst/>
          </a:prstGeom>
        </p:spPr>
        <p:txBody>
          <a:bodyPr wrap="none">
            <a:spAutoFit/>
          </a:bodyPr>
          <a:lstStyle/>
          <a:p>
            <a:r>
              <a:rPr lang="en-US" sz="2000" i="1" dirty="0"/>
              <a:t>Mathematical model</a:t>
            </a:r>
            <a:endParaRPr lang="en-US" sz="2000" dirty="0"/>
          </a:p>
        </p:txBody>
      </p:sp>
      <p:cxnSp>
        <p:nvCxnSpPr>
          <p:cNvPr id="11" name="Straight Connector 10"/>
          <p:cNvCxnSpPr/>
          <p:nvPr/>
        </p:nvCxnSpPr>
        <p:spPr>
          <a:xfrm>
            <a:off x="634721" y="3810000"/>
            <a:ext cx="7823479" cy="0"/>
          </a:xfrm>
          <a:prstGeom prst="line">
            <a:avLst/>
          </a:prstGeom>
          <a:ln w="28575">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18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fade">
                                      <p:cBhvr>
                                        <p:cTn id="7" dur="500"/>
                                        <p:tgtEl>
                                          <p:spTgt spid="30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animEffect transition="in" filter="fade">
                                      <p:cBhvr>
                                        <p:cTn id="15" dur="500"/>
                                        <p:tgtEl>
                                          <p:spTgt spid="30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510F0F2F-8739-4E60-B64C-5BB833966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6344"/>
            <a:ext cx="9144000" cy="14906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C29192D-6C83-4272-9A23-50AA9C673A7A}"/>
              </a:ext>
            </a:extLst>
          </p:cNvPr>
          <p:cNvPicPr>
            <a:picLocks noChangeAspect="1"/>
          </p:cNvPicPr>
          <p:nvPr/>
        </p:nvPicPr>
        <p:blipFill rotWithShape="1">
          <a:blip r:embed="rId4">
            <a:extLst>
              <a:ext uri="{28A0092B-C50C-407E-A947-70E740481C1C}">
                <a14:useLocalDpi xmlns:a14="http://schemas.microsoft.com/office/drawing/2010/main" val="0"/>
              </a:ext>
            </a:extLst>
          </a:blip>
          <a:srcRect t="12398" b="19902"/>
          <a:stretch/>
        </p:blipFill>
        <p:spPr>
          <a:xfrm>
            <a:off x="0" y="4392496"/>
            <a:ext cx="9144000" cy="1981201"/>
          </a:xfrm>
          <a:prstGeom prst="rect">
            <a:avLst/>
          </a:prstGeom>
        </p:spPr>
      </p:pic>
      <p:sp>
        <p:nvSpPr>
          <p:cNvPr id="4" name="Rectangle 3"/>
          <p:cNvSpPr/>
          <p:nvPr/>
        </p:nvSpPr>
        <p:spPr>
          <a:xfrm>
            <a:off x="1214595" y="228600"/>
            <a:ext cx="5030160" cy="584775"/>
          </a:xfrm>
          <a:prstGeom prst="rect">
            <a:avLst/>
          </a:prstGeom>
        </p:spPr>
        <p:txBody>
          <a:bodyPr wrap="none">
            <a:spAutoFit/>
          </a:bodyPr>
          <a:lstStyle/>
          <a:p>
            <a:r>
              <a:rPr lang="en-US" sz="3200" b="1" dirty="0"/>
              <a:t>Vanishing Gradient Problem </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59</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Rectangle 2"/>
          <p:cNvSpPr/>
          <p:nvPr/>
        </p:nvSpPr>
        <p:spPr>
          <a:xfrm>
            <a:off x="381000" y="990156"/>
            <a:ext cx="8686800" cy="3277820"/>
          </a:xfrm>
          <a:prstGeom prst="rect">
            <a:avLst/>
          </a:prstGeom>
        </p:spPr>
        <p:txBody>
          <a:bodyPr wrap="square">
            <a:spAutoFit/>
          </a:bodyPr>
          <a:lstStyle/>
          <a:p>
            <a:pPr>
              <a:lnSpc>
                <a:spcPct val="150000"/>
              </a:lnSpc>
            </a:pPr>
            <a:r>
              <a:rPr lang="en-US" dirty="0"/>
              <a:t>During back propagation when the weights are multiplied with these low gradients, they tend to become very small and “</a:t>
            </a:r>
            <a:r>
              <a:rPr lang="en-US" dirty="0">
                <a:solidFill>
                  <a:srgbClr val="FF0000"/>
                </a:solidFill>
              </a:rPr>
              <a:t>vanish</a:t>
            </a:r>
            <a:r>
              <a:rPr lang="en-US" dirty="0"/>
              <a:t>” as they go further </a:t>
            </a:r>
            <a:r>
              <a:rPr lang="en-US" b="1" dirty="0">
                <a:solidFill>
                  <a:srgbClr val="FF0000"/>
                </a:solidFill>
              </a:rPr>
              <a:t>deep in the network</a:t>
            </a:r>
            <a:r>
              <a:rPr lang="en-US" dirty="0"/>
              <a:t>.</a:t>
            </a:r>
          </a:p>
          <a:p>
            <a:pPr>
              <a:lnSpc>
                <a:spcPct val="150000"/>
              </a:lnSpc>
            </a:pPr>
            <a:r>
              <a:rPr lang="en-US" dirty="0"/>
              <a:t>This makes the neural network to forget the </a:t>
            </a:r>
            <a:r>
              <a:rPr lang="en-US" b="1" dirty="0"/>
              <a:t>long range dependency</a:t>
            </a:r>
            <a:r>
              <a:rPr lang="en-US" dirty="0"/>
              <a:t>. This generally becomes a problem in cases of recurrent neural networks where long term dependencies are very important for the network to remember.</a:t>
            </a:r>
          </a:p>
          <a:p>
            <a:pPr>
              <a:lnSpc>
                <a:spcPct val="150000"/>
              </a:lnSpc>
            </a:pPr>
            <a:r>
              <a:rPr lang="en-US" dirty="0"/>
              <a:t>This can be solved by using activation functions like </a:t>
            </a:r>
            <a:r>
              <a:rPr lang="en-US" dirty="0" err="1"/>
              <a:t>ReLu</a:t>
            </a:r>
            <a:r>
              <a:rPr lang="en-US" dirty="0"/>
              <a:t> in another NN but in RNN we should use another model!</a:t>
            </a:r>
          </a:p>
          <a:p>
            <a:r>
              <a:rPr lang="en-US" dirty="0"/>
              <a:t> </a:t>
            </a:r>
          </a:p>
        </p:txBody>
      </p:sp>
    </p:spTree>
    <p:extLst>
      <p:ext uri="{BB962C8B-B14F-4D97-AF65-F5344CB8AC3E}">
        <p14:creationId xmlns:p14="http://schemas.microsoft.com/office/powerpoint/2010/main" val="240307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6866"/>
                                        </p:tgtEl>
                                      </p:cBhvr>
                                    </p:animEffect>
                                    <p:set>
                                      <p:cBhvr>
                                        <p:cTn id="12" dur="1" fill="hold">
                                          <p:stCondLst>
                                            <p:cond delay="499"/>
                                          </p:stCondLst>
                                        </p:cTn>
                                        <p:tgtEl>
                                          <p:spTgt spid="368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297506" cy="584775"/>
          </a:xfrm>
          <a:prstGeom prst="rect">
            <a:avLst/>
          </a:prstGeom>
        </p:spPr>
        <p:txBody>
          <a:bodyPr wrap="none">
            <a:spAutoFit/>
          </a:bodyPr>
          <a:lstStyle/>
          <a:p>
            <a:pPr lvl="0"/>
            <a:r>
              <a:rPr lang="en-US" sz="3200" b="1" dirty="0"/>
              <a:t>Gradient Problem</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60</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539609" y="624107"/>
            <a:ext cx="7391400" cy="3000821"/>
          </a:xfrm>
          <a:prstGeom prst="rect">
            <a:avLst/>
          </a:prstGeom>
        </p:spPr>
        <p:txBody>
          <a:bodyPr wrap="square">
            <a:spAutoFit/>
          </a:bodyPr>
          <a:lstStyle/>
          <a:p>
            <a:pPr>
              <a:lnSpc>
                <a:spcPct val="150000"/>
              </a:lnSpc>
            </a:pPr>
            <a:endParaRPr lang="en-US" dirty="0"/>
          </a:p>
          <a:p>
            <a:pPr>
              <a:lnSpc>
                <a:spcPct val="150000"/>
              </a:lnSpc>
            </a:pPr>
            <a:r>
              <a:rPr lang="en-US" b="1" dirty="0"/>
              <a:t> Exploding Gradient Problem </a:t>
            </a:r>
          </a:p>
          <a:p>
            <a:pPr>
              <a:lnSpc>
                <a:spcPct val="150000"/>
              </a:lnSpc>
            </a:pPr>
            <a:r>
              <a:rPr lang="en-US" dirty="0"/>
              <a:t>This is the exact opposite of the vanishing gradient problem, where the gradient of the </a:t>
            </a:r>
            <a:r>
              <a:rPr lang="en-US" dirty="0">
                <a:solidFill>
                  <a:srgbClr val="FF0000"/>
                </a:solidFill>
              </a:rPr>
              <a:t>activation function is too large</a:t>
            </a:r>
            <a:r>
              <a:rPr lang="en-US" dirty="0"/>
              <a:t>. During back propagation, it makes the weight of a particular node very high with respect to the others rendering them insignificant. This can be easily solved by clipping the gradient so that it doesn’t exceed a certain value.</a:t>
            </a:r>
          </a:p>
        </p:txBody>
      </p:sp>
      <p:grpSp>
        <p:nvGrpSpPr>
          <p:cNvPr id="12" name="Group 11">
            <a:extLst>
              <a:ext uri="{FF2B5EF4-FFF2-40B4-BE49-F238E27FC236}">
                <a16:creationId xmlns:a16="http://schemas.microsoft.com/office/drawing/2014/main" id="{017163B7-1FE1-4F9A-A625-78B87FAE8A49}"/>
              </a:ext>
            </a:extLst>
          </p:cNvPr>
          <p:cNvGrpSpPr/>
          <p:nvPr/>
        </p:nvGrpSpPr>
        <p:grpSpPr>
          <a:xfrm>
            <a:off x="1907406" y="3702086"/>
            <a:ext cx="4843320" cy="3155914"/>
            <a:chOff x="1907406" y="3702086"/>
            <a:chExt cx="4843320" cy="3155914"/>
          </a:xfrm>
        </p:grpSpPr>
        <p:pic>
          <p:nvPicPr>
            <p:cNvPr id="32770" name="Picture 2">
              <a:extLst>
                <a:ext uri="{FF2B5EF4-FFF2-40B4-BE49-F238E27FC236}">
                  <a16:creationId xmlns:a16="http://schemas.microsoft.com/office/drawing/2014/main" id="{3A9C4AC4-2C6C-43AE-8993-9AD5AAA10C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702086"/>
              <a:ext cx="4236126" cy="31559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2CB206-628C-4A85-B2E0-2CE366DA6675}"/>
                </a:ext>
              </a:extLst>
            </p:cNvPr>
            <p:cNvSpPr/>
            <p:nvPr/>
          </p:nvSpPr>
          <p:spPr>
            <a:xfrm>
              <a:off x="1907406" y="6324600"/>
              <a:ext cx="167399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Local minimum</a:t>
              </a:r>
            </a:p>
          </p:txBody>
        </p:sp>
        <p:sp>
          <p:nvSpPr>
            <p:cNvPr id="19" name="Rectangle 18">
              <a:extLst>
                <a:ext uri="{FF2B5EF4-FFF2-40B4-BE49-F238E27FC236}">
                  <a16:creationId xmlns:a16="http://schemas.microsoft.com/office/drawing/2014/main" id="{F7C6FDB7-6057-4A8C-AD5F-3DC7C3282985}"/>
                </a:ext>
              </a:extLst>
            </p:cNvPr>
            <p:cNvSpPr/>
            <p:nvPr/>
          </p:nvSpPr>
          <p:spPr>
            <a:xfrm>
              <a:off x="4724400" y="6477000"/>
              <a:ext cx="1750194"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Global minimum</a:t>
              </a:r>
            </a:p>
          </p:txBody>
        </p:sp>
      </p:grpSp>
    </p:spTree>
    <p:extLst>
      <p:ext uri="{BB962C8B-B14F-4D97-AF65-F5344CB8AC3E}">
        <p14:creationId xmlns:p14="http://schemas.microsoft.com/office/powerpoint/2010/main" val="3069077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358639"/>
            <a:ext cx="3052605" cy="461665"/>
          </a:xfrm>
          <a:prstGeom prst="rect">
            <a:avLst/>
          </a:prstGeom>
        </p:spPr>
        <p:txBody>
          <a:bodyPr wrap="square">
            <a:spAutoFit/>
          </a:bodyPr>
          <a:lstStyle/>
          <a:p>
            <a:pPr lvl="0"/>
            <a:r>
              <a:rPr lang="en-US" sz="2400" b="1" dirty="0"/>
              <a:t>What is the Solution?</a:t>
            </a:r>
            <a:endParaRPr lang="en-US" sz="24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61</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466792" y="1709496"/>
            <a:ext cx="8267701" cy="464871"/>
          </a:xfrm>
          <a:prstGeom prst="rect">
            <a:avLst/>
          </a:prstGeom>
        </p:spPr>
        <p:txBody>
          <a:bodyPr wrap="square">
            <a:spAutoFit/>
          </a:bodyPr>
          <a:lstStyle/>
          <a:p>
            <a:pPr>
              <a:lnSpc>
                <a:spcPct val="150000"/>
              </a:lnSpc>
            </a:pPr>
            <a:r>
              <a:rPr lang="en-US" b="1" dirty="0"/>
              <a:t>Exploding  --------&gt; </a:t>
            </a:r>
            <a:r>
              <a:rPr lang="en-US" dirty="0"/>
              <a:t>Gradient clipping: scale the gradient if its norm exceeds a threshold</a:t>
            </a:r>
          </a:p>
        </p:txBody>
      </p:sp>
      <p:sp>
        <p:nvSpPr>
          <p:cNvPr id="20" name="Rectangle 19">
            <a:extLst>
              <a:ext uri="{FF2B5EF4-FFF2-40B4-BE49-F238E27FC236}">
                <a16:creationId xmlns:a16="http://schemas.microsoft.com/office/drawing/2014/main" id="{9E3456FF-2139-4490-A513-497D69E3FC44}"/>
              </a:ext>
            </a:extLst>
          </p:cNvPr>
          <p:cNvSpPr/>
          <p:nvPr/>
        </p:nvSpPr>
        <p:spPr>
          <a:xfrm>
            <a:off x="492459" y="2438400"/>
            <a:ext cx="8267701" cy="464871"/>
          </a:xfrm>
          <a:prstGeom prst="rect">
            <a:avLst/>
          </a:prstGeom>
        </p:spPr>
        <p:txBody>
          <a:bodyPr wrap="square">
            <a:spAutoFit/>
          </a:bodyPr>
          <a:lstStyle/>
          <a:p>
            <a:pPr>
              <a:lnSpc>
                <a:spcPct val="150000"/>
              </a:lnSpc>
            </a:pPr>
            <a:r>
              <a:rPr lang="en-US" b="1" dirty="0"/>
              <a:t>Vanishing ---------&gt; </a:t>
            </a:r>
            <a:r>
              <a:rPr lang="en-US" dirty="0"/>
              <a:t>Change RNN architecture </a:t>
            </a:r>
            <a:endParaRPr lang="en-US" b="1" dirty="0"/>
          </a:p>
        </p:txBody>
      </p:sp>
    </p:spTree>
    <p:extLst>
      <p:ext uri="{BB962C8B-B14F-4D97-AF65-F5344CB8AC3E}">
        <p14:creationId xmlns:p14="http://schemas.microsoft.com/office/powerpoint/2010/main" val="3547447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454518" cy="584775"/>
          </a:xfrm>
          <a:prstGeom prst="rect">
            <a:avLst/>
          </a:prstGeom>
        </p:spPr>
        <p:txBody>
          <a:bodyPr wrap="none">
            <a:spAutoFit/>
          </a:bodyPr>
          <a:lstStyle/>
          <a:p>
            <a:pPr lvl="0"/>
            <a:r>
              <a:rPr lang="en-US" sz="3200" b="1" dirty="0"/>
              <a:t>Another RNN</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62</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Rounded Rectangle 15"/>
          <p:cNvSpPr/>
          <p:nvPr/>
        </p:nvSpPr>
        <p:spPr>
          <a:xfrm>
            <a:off x="1447800" y="1752600"/>
            <a:ext cx="3657600" cy="762000"/>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solidFill>
                  <a:schemeClr val="tx1"/>
                </a:solidFill>
              </a:rPr>
              <a:t>LSTM</a:t>
            </a:r>
          </a:p>
        </p:txBody>
      </p:sp>
      <p:sp>
        <p:nvSpPr>
          <p:cNvPr id="17" name="Rounded Rectangle 16"/>
          <p:cNvSpPr/>
          <p:nvPr/>
        </p:nvSpPr>
        <p:spPr>
          <a:xfrm>
            <a:off x="1447800" y="2971800"/>
            <a:ext cx="3657600" cy="762000"/>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solidFill>
                  <a:schemeClr val="tx1"/>
                </a:solidFill>
              </a:rPr>
              <a:t>GRU</a:t>
            </a:r>
          </a:p>
        </p:txBody>
      </p:sp>
      <p:sp>
        <p:nvSpPr>
          <p:cNvPr id="19" name="Rounded Rectangle 18"/>
          <p:cNvSpPr/>
          <p:nvPr/>
        </p:nvSpPr>
        <p:spPr>
          <a:xfrm>
            <a:off x="1447800" y="4267200"/>
            <a:ext cx="3657600" cy="762000"/>
          </a:xfrm>
          <a:prstGeom prst="round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solidFill>
                  <a:schemeClr val="tx1"/>
                </a:solidFill>
              </a:rPr>
              <a:t>GAN</a:t>
            </a:r>
          </a:p>
        </p:txBody>
      </p:sp>
    </p:spTree>
    <p:extLst>
      <p:ext uri="{BB962C8B-B14F-4D97-AF65-F5344CB8AC3E}">
        <p14:creationId xmlns:p14="http://schemas.microsoft.com/office/powerpoint/2010/main" val="617173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0800" y="2605029"/>
            <a:ext cx="5228034" cy="646331"/>
          </a:xfrm>
          <a:prstGeom prst="rect">
            <a:avLst/>
          </a:prstGeom>
        </p:spPr>
        <p:txBody>
          <a:bodyPr wrap="none">
            <a:spAutoFit/>
          </a:bodyPr>
          <a:lstStyle/>
          <a:p>
            <a:pPr lvl="0"/>
            <a:r>
              <a:rPr lang="en-US" sz="3600" b="1" dirty="0"/>
              <a:t>Recurrent Neural Network</a:t>
            </a:r>
            <a:endParaRPr lang="en-US" sz="3600" dirty="0"/>
          </a:p>
        </p:txBody>
      </p:sp>
      <p:cxnSp>
        <p:nvCxnSpPr>
          <p:cNvPr id="6" name="Straight Connector 5"/>
          <p:cNvCxnSpPr/>
          <p:nvPr/>
        </p:nvCxnSpPr>
        <p:spPr>
          <a:xfrm>
            <a:off x="2590800" y="3429000"/>
            <a:ext cx="5486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2" descr="Neural Network Icon - Neural Network Icon Png - Free Transparent PNG  Clipart Images Download"/>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701929" y="2552700"/>
            <a:ext cx="1888871"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4E4F67-F4EA-4DA9-8772-3F8CBCA844EA}"/>
              </a:ext>
            </a:extLst>
          </p:cNvPr>
          <p:cNvSpPr txBox="1"/>
          <p:nvPr/>
        </p:nvSpPr>
        <p:spPr>
          <a:xfrm>
            <a:off x="4267200" y="3592467"/>
            <a:ext cx="1524000" cy="584775"/>
          </a:xfrm>
          <a:prstGeom prst="rect">
            <a:avLst/>
          </a:prstGeom>
          <a:noFill/>
        </p:spPr>
        <p:txBody>
          <a:bodyPr wrap="square">
            <a:spAutoFit/>
          </a:bodyPr>
          <a:lstStyle/>
          <a:p>
            <a:r>
              <a:rPr lang="en-US" sz="3200" b="1" dirty="0"/>
              <a:t>LSTM</a:t>
            </a:r>
            <a:endParaRPr lang="en-US" b="1" dirty="0"/>
          </a:p>
        </p:txBody>
      </p:sp>
    </p:spTree>
    <p:extLst>
      <p:ext uri="{BB962C8B-B14F-4D97-AF65-F5344CB8AC3E}">
        <p14:creationId xmlns:p14="http://schemas.microsoft.com/office/powerpoint/2010/main" val="3958149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293385" cy="584775"/>
          </a:xfrm>
          <a:prstGeom prst="rect">
            <a:avLst/>
          </a:prstGeom>
        </p:spPr>
        <p:txBody>
          <a:bodyPr wrap="none">
            <a:spAutoFit/>
          </a:bodyPr>
          <a:lstStyle/>
          <a:p>
            <a:pPr lvl="0"/>
            <a:r>
              <a:rPr lang="en-US" sz="3200" b="1" dirty="0"/>
              <a:t>LSTM (1997)</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64</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8130" name="Picture 2" descr="https://howsam.org/wp-content/uploads/2021/01/rnn-lst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906" y="4267200"/>
            <a:ext cx="7953467" cy="2541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1082719"/>
            <a:ext cx="5334000"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sz="1800" b="1" dirty="0"/>
              <a:t>Long Short-Term Memory </a:t>
            </a:r>
          </a:p>
          <a:p>
            <a:pPr marL="285750" indent="-285750">
              <a:lnSpc>
                <a:spcPct val="150000"/>
              </a:lnSpc>
              <a:buFont typeface="Arial" panose="020B0604020202020204" pitchFamily="34" charset="0"/>
              <a:buChar char="•"/>
            </a:pPr>
            <a:r>
              <a:rPr lang="en-US" dirty="0"/>
              <a:t>RNN has Long Term Dependency !</a:t>
            </a:r>
          </a:p>
          <a:p>
            <a:pPr marL="285750" indent="-285750">
              <a:lnSpc>
                <a:spcPct val="150000"/>
              </a:lnSpc>
              <a:buFont typeface="Arial" panose="020B0604020202020204" pitchFamily="34" charset="0"/>
              <a:buChar char="•"/>
            </a:pPr>
            <a:r>
              <a:rPr lang="en-US" dirty="0"/>
              <a:t>Hidden state (hₜ)</a:t>
            </a:r>
          </a:p>
          <a:p>
            <a:pPr marL="285750" indent="-285750">
              <a:lnSpc>
                <a:spcPct val="150000"/>
              </a:lnSpc>
              <a:buFont typeface="Arial" panose="020B0604020202020204" pitchFamily="34" charset="0"/>
              <a:buChar char="•"/>
            </a:pPr>
            <a:r>
              <a:rPr lang="en-US" dirty="0"/>
              <a:t>Cell state (cₜ) </a:t>
            </a:r>
            <a:r>
              <a:rPr lang="en-US" sz="1800" dirty="0"/>
              <a:t>----&gt;    long Term Memory</a:t>
            </a:r>
          </a:p>
          <a:p>
            <a:pPr marL="285750" indent="-285750">
              <a:lnSpc>
                <a:spcPct val="150000"/>
              </a:lnSpc>
              <a:buFont typeface="Arial" panose="020B0604020202020204" pitchFamily="34" charset="0"/>
              <a:buChar char="•"/>
            </a:pPr>
            <a:r>
              <a:rPr lang="en-US" dirty="0"/>
              <a:t>Gate</a:t>
            </a:r>
          </a:p>
          <a:p>
            <a:pPr marL="742950" lvl="1" indent="-285750">
              <a:lnSpc>
                <a:spcPct val="150000"/>
              </a:lnSpc>
              <a:buFont typeface="Arial" panose="020B0604020202020204" pitchFamily="34" charset="0"/>
              <a:buChar char="•"/>
            </a:pPr>
            <a:r>
              <a:rPr lang="en-US" dirty="0"/>
              <a:t>Input Gate</a:t>
            </a:r>
          </a:p>
          <a:p>
            <a:pPr marL="742950" lvl="1" indent="-285750">
              <a:lnSpc>
                <a:spcPct val="150000"/>
              </a:lnSpc>
              <a:buFont typeface="Arial" panose="020B0604020202020204" pitchFamily="34" charset="0"/>
              <a:buChar char="•"/>
            </a:pPr>
            <a:r>
              <a:rPr lang="en-US" dirty="0"/>
              <a:t>Forget Gate</a:t>
            </a:r>
          </a:p>
          <a:p>
            <a:pPr marL="742950" lvl="1" indent="-285750">
              <a:lnSpc>
                <a:spcPct val="150000"/>
              </a:lnSpc>
              <a:buFont typeface="Arial" panose="020B0604020202020204" pitchFamily="34" charset="0"/>
              <a:buChar char="•"/>
            </a:pPr>
            <a:r>
              <a:rPr lang="en-US" dirty="0"/>
              <a:t>Output Gate</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58037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310265" cy="584775"/>
          </a:xfrm>
          <a:prstGeom prst="rect">
            <a:avLst/>
          </a:prstGeom>
        </p:spPr>
        <p:txBody>
          <a:bodyPr wrap="none">
            <a:spAutoFit/>
          </a:bodyPr>
          <a:lstStyle/>
          <a:p>
            <a:pPr lvl="0"/>
            <a:r>
              <a:rPr lang="en-US" sz="3200" b="1" dirty="0"/>
              <a:t>LSTM Architecture</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65</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C06FFD8E-0C91-4476-B25D-697169021FEC}"/>
              </a:ext>
            </a:extLst>
          </p:cNvPr>
          <p:cNvGrpSpPr/>
          <p:nvPr/>
        </p:nvGrpSpPr>
        <p:grpSpPr>
          <a:xfrm>
            <a:off x="460375" y="1354712"/>
            <a:ext cx="8206890" cy="4495800"/>
            <a:chOff x="460375" y="1354712"/>
            <a:chExt cx="8206890" cy="4495800"/>
          </a:xfrm>
        </p:grpSpPr>
        <p:pic>
          <p:nvPicPr>
            <p:cNvPr id="37890" name="Picture 2">
              <a:extLst>
                <a:ext uri="{FF2B5EF4-FFF2-40B4-BE49-F238E27FC236}">
                  <a16:creationId xmlns:a16="http://schemas.microsoft.com/office/drawing/2014/main" id="{509F94B8-2D97-4A68-A0DD-7DCE79B3C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735" y="1354712"/>
              <a:ext cx="8096250" cy="4495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4101048-5365-4266-A96E-6BAB23742824}"/>
                </a:ext>
              </a:extLst>
            </p:cNvPr>
            <p:cNvSpPr/>
            <p:nvPr/>
          </p:nvSpPr>
          <p:spPr>
            <a:xfrm>
              <a:off x="460375" y="3200400"/>
              <a:ext cx="1063625"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E84B2F-22A8-4C93-A15A-7F88B363E9EC}"/>
                </a:ext>
              </a:extLst>
            </p:cNvPr>
            <p:cNvSpPr/>
            <p:nvPr/>
          </p:nvSpPr>
          <p:spPr>
            <a:xfrm>
              <a:off x="7239000" y="3200400"/>
              <a:ext cx="1428265"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EB3111-4A81-48B0-873C-DB01B1DCCECC}"/>
                </a:ext>
              </a:extLst>
            </p:cNvPr>
            <p:cNvSpPr/>
            <p:nvPr/>
          </p:nvSpPr>
          <p:spPr>
            <a:xfrm>
              <a:off x="7191860" y="1828800"/>
              <a:ext cx="1428265"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DEF6B5-A957-49B7-B500-54087073F59C}"/>
                </a:ext>
              </a:extLst>
            </p:cNvPr>
            <p:cNvSpPr/>
            <p:nvPr/>
          </p:nvSpPr>
          <p:spPr>
            <a:xfrm>
              <a:off x="7205496" y="5503288"/>
              <a:ext cx="1428265"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71F9C5-EB86-4C57-A844-9E9E3FE4D76E}"/>
                </a:ext>
              </a:extLst>
            </p:cNvPr>
            <p:cNvSpPr/>
            <p:nvPr/>
          </p:nvSpPr>
          <p:spPr>
            <a:xfrm>
              <a:off x="2743200" y="5698112"/>
              <a:ext cx="1428265"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195ECA7-2B56-4458-8E6C-EF2E68B9B27C}"/>
                </a:ext>
              </a:extLst>
            </p:cNvPr>
            <p:cNvSpPr/>
            <p:nvPr/>
          </p:nvSpPr>
          <p:spPr>
            <a:xfrm>
              <a:off x="522271" y="5478906"/>
              <a:ext cx="1230329" cy="1767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1768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310265" cy="584775"/>
          </a:xfrm>
          <a:prstGeom prst="rect">
            <a:avLst/>
          </a:prstGeom>
        </p:spPr>
        <p:txBody>
          <a:bodyPr wrap="none">
            <a:spAutoFit/>
          </a:bodyPr>
          <a:lstStyle/>
          <a:p>
            <a:pPr lvl="0"/>
            <a:r>
              <a:rPr lang="en-US" sz="3200" b="1" dirty="0"/>
              <a:t>LSTM Architecture</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66</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2" name="Group 11">
            <a:extLst>
              <a:ext uri="{FF2B5EF4-FFF2-40B4-BE49-F238E27FC236}">
                <a16:creationId xmlns:a16="http://schemas.microsoft.com/office/drawing/2014/main" id="{85F46C9A-76E3-4C0A-BEB1-AE49EE3EAF96}"/>
              </a:ext>
            </a:extLst>
          </p:cNvPr>
          <p:cNvGrpSpPr/>
          <p:nvPr/>
        </p:nvGrpSpPr>
        <p:grpSpPr>
          <a:xfrm>
            <a:off x="523875" y="1828800"/>
            <a:ext cx="8096250" cy="4495800"/>
            <a:chOff x="523875" y="1828800"/>
            <a:chExt cx="8096250" cy="4495800"/>
          </a:xfrm>
        </p:grpSpPr>
        <p:pic>
          <p:nvPicPr>
            <p:cNvPr id="38914" name="Picture 2">
              <a:extLst>
                <a:ext uri="{FF2B5EF4-FFF2-40B4-BE49-F238E27FC236}">
                  <a16:creationId xmlns:a16="http://schemas.microsoft.com/office/drawing/2014/main" id="{C0C3AF9F-B1CF-49A4-8C08-622D88FDF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 y="1828800"/>
              <a:ext cx="8096250" cy="44958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C15C31F-8FC2-41BD-A6FD-1F14C7665374}"/>
                </a:ext>
              </a:extLst>
            </p:cNvPr>
            <p:cNvSpPr/>
            <p:nvPr/>
          </p:nvSpPr>
          <p:spPr>
            <a:xfrm>
              <a:off x="533400" y="3619500"/>
              <a:ext cx="1143000" cy="2667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DDA67B-4D92-4407-A938-FFE17783A5AE}"/>
                </a:ext>
              </a:extLst>
            </p:cNvPr>
            <p:cNvSpPr/>
            <p:nvPr/>
          </p:nvSpPr>
          <p:spPr>
            <a:xfrm>
              <a:off x="542925" y="5943600"/>
              <a:ext cx="1143000" cy="2667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5AB8721-99CF-42B1-922C-FB1E474B1F33}"/>
                </a:ext>
              </a:extLst>
            </p:cNvPr>
            <p:cNvSpPr/>
            <p:nvPr/>
          </p:nvSpPr>
          <p:spPr>
            <a:xfrm>
              <a:off x="2819400" y="6172200"/>
              <a:ext cx="1143000" cy="12065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5A0419-D4A5-4F62-B3E5-6AF5C5B759E8}"/>
                </a:ext>
              </a:extLst>
            </p:cNvPr>
            <p:cNvSpPr/>
            <p:nvPr/>
          </p:nvSpPr>
          <p:spPr>
            <a:xfrm>
              <a:off x="7005099" y="5972174"/>
              <a:ext cx="1595975" cy="200025"/>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A7F424-97BD-4856-AE12-B9044E62531A}"/>
                </a:ext>
              </a:extLst>
            </p:cNvPr>
            <p:cNvSpPr/>
            <p:nvPr/>
          </p:nvSpPr>
          <p:spPr>
            <a:xfrm>
              <a:off x="7315201" y="3652837"/>
              <a:ext cx="1285874" cy="200025"/>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4234BA2-9F65-481F-A785-06917ED0922E}"/>
                </a:ext>
              </a:extLst>
            </p:cNvPr>
            <p:cNvSpPr/>
            <p:nvPr/>
          </p:nvSpPr>
          <p:spPr>
            <a:xfrm>
              <a:off x="7239000" y="2293144"/>
              <a:ext cx="1285874" cy="200025"/>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42EB0A40-DF56-4E67-BA46-733E06853E16}"/>
              </a:ext>
            </a:extLst>
          </p:cNvPr>
          <p:cNvSpPr txBox="1"/>
          <p:nvPr/>
        </p:nvSpPr>
        <p:spPr>
          <a:xfrm>
            <a:off x="990600" y="1110291"/>
            <a:ext cx="4576812" cy="461665"/>
          </a:xfrm>
          <a:prstGeom prst="rect">
            <a:avLst/>
          </a:prstGeom>
          <a:noFill/>
        </p:spPr>
        <p:txBody>
          <a:bodyPr wrap="square">
            <a:spAutoFit/>
          </a:bodyPr>
          <a:lstStyle/>
          <a:p>
            <a:r>
              <a:rPr lang="en-US" sz="2400" b="1" i="0" dirty="0">
                <a:solidFill>
                  <a:srgbClr val="333333"/>
                </a:solidFill>
                <a:effectLst/>
                <a:latin typeface="IRANSans"/>
              </a:rPr>
              <a:t>Forget Gate</a:t>
            </a:r>
            <a:endParaRPr lang="en-US" sz="2400" dirty="0"/>
          </a:p>
        </p:txBody>
      </p:sp>
    </p:spTree>
    <p:extLst>
      <p:ext uri="{BB962C8B-B14F-4D97-AF65-F5344CB8AC3E}">
        <p14:creationId xmlns:p14="http://schemas.microsoft.com/office/powerpoint/2010/main" val="2717270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310265" cy="584775"/>
          </a:xfrm>
          <a:prstGeom prst="rect">
            <a:avLst/>
          </a:prstGeom>
        </p:spPr>
        <p:txBody>
          <a:bodyPr wrap="none">
            <a:spAutoFit/>
          </a:bodyPr>
          <a:lstStyle/>
          <a:p>
            <a:pPr lvl="0"/>
            <a:r>
              <a:rPr lang="en-US" sz="3200" b="1" dirty="0"/>
              <a:t>LSTM Architecture</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67</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49E67C2F-8E09-4ED0-88D5-10A435D21107}"/>
              </a:ext>
            </a:extLst>
          </p:cNvPr>
          <p:cNvGrpSpPr/>
          <p:nvPr/>
        </p:nvGrpSpPr>
        <p:grpSpPr>
          <a:xfrm>
            <a:off x="523875" y="1723808"/>
            <a:ext cx="8096250" cy="4495800"/>
            <a:chOff x="523875" y="1723808"/>
            <a:chExt cx="8096250" cy="4495800"/>
          </a:xfrm>
        </p:grpSpPr>
        <p:pic>
          <p:nvPicPr>
            <p:cNvPr id="39938" name="Picture 2">
              <a:extLst>
                <a:ext uri="{FF2B5EF4-FFF2-40B4-BE49-F238E27FC236}">
                  <a16:creationId xmlns:a16="http://schemas.microsoft.com/office/drawing/2014/main" id="{143CFDA5-4273-416B-8A1F-0B9A8FEF3A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 y="1723808"/>
              <a:ext cx="8096250" cy="4495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5D0AE62-1FBC-4570-95F0-464D0EE60968}"/>
                </a:ext>
              </a:extLst>
            </p:cNvPr>
            <p:cNvSpPr/>
            <p:nvPr/>
          </p:nvSpPr>
          <p:spPr>
            <a:xfrm>
              <a:off x="523875" y="3505200"/>
              <a:ext cx="1000125" cy="3048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E04B06E-DDB7-4ED5-87F4-10A683E56B76}"/>
                </a:ext>
              </a:extLst>
            </p:cNvPr>
            <p:cNvSpPr/>
            <p:nvPr/>
          </p:nvSpPr>
          <p:spPr>
            <a:xfrm>
              <a:off x="593725" y="5867400"/>
              <a:ext cx="1000125" cy="3048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BB54F54-8125-4139-8071-A245319ABC5C}"/>
                </a:ext>
              </a:extLst>
            </p:cNvPr>
            <p:cNvSpPr/>
            <p:nvPr/>
          </p:nvSpPr>
          <p:spPr>
            <a:xfrm>
              <a:off x="2819400" y="6019800"/>
              <a:ext cx="1000125" cy="1524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44B8C01-8D2E-4B94-AB6C-25EB97FEE281}"/>
                </a:ext>
              </a:extLst>
            </p:cNvPr>
            <p:cNvSpPr/>
            <p:nvPr/>
          </p:nvSpPr>
          <p:spPr>
            <a:xfrm>
              <a:off x="6934200" y="5867400"/>
              <a:ext cx="1676400" cy="1524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14BB8E-8E5F-4654-AEAA-80A76DC2F7C8}"/>
                </a:ext>
              </a:extLst>
            </p:cNvPr>
            <p:cNvSpPr/>
            <p:nvPr/>
          </p:nvSpPr>
          <p:spPr>
            <a:xfrm>
              <a:off x="7239000" y="3567004"/>
              <a:ext cx="1371600" cy="1524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76A747F-879C-435D-8F22-03A629DB75F8}"/>
                </a:ext>
              </a:extLst>
            </p:cNvPr>
            <p:cNvSpPr/>
            <p:nvPr/>
          </p:nvSpPr>
          <p:spPr>
            <a:xfrm>
              <a:off x="7162800" y="2209800"/>
              <a:ext cx="1371600" cy="1524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192719C-7F90-4737-8F47-932938ADEC60}"/>
              </a:ext>
            </a:extLst>
          </p:cNvPr>
          <p:cNvSpPr txBox="1"/>
          <p:nvPr/>
        </p:nvSpPr>
        <p:spPr>
          <a:xfrm>
            <a:off x="1063307" y="1126165"/>
            <a:ext cx="4576812" cy="400110"/>
          </a:xfrm>
          <a:prstGeom prst="rect">
            <a:avLst/>
          </a:prstGeom>
          <a:noFill/>
        </p:spPr>
        <p:txBody>
          <a:bodyPr wrap="square">
            <a:spAutoFit/>
          </a:bodyPr>
          <a:lstStyle/>
          <a:p>
            <a:r>
              <a:rPr lang="en-US" sz="2000" b="1" i="0" dirty="0">
                <a:solidFill>
                  <a:srgbClr val="333333"/>
                </a:solidFill>
                <a:effectLst/>
                <a:latin typeface="IRANSans"/>
              </a:rPr>
              <a:t>Input Gate</a:t>
            </a:r>
            <a:endParaRPr lang="en-US" sz="2000" dirty="0"/>
          </a:p>
        </p:txBody>
      </p:sp>
    </p:spTree>
    <p:extLst>
      <p:ext uri="{BB962C8B-B14F-4D97-AF65-F5344CB8AC3E}">
        <p14:creationId xmlns:p14="http://schemas.microsoft.com/office/powerpoint/2010/main" val="1846530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310265" cy="584775"/>
          </a:xfrm>
          <a:prstGeom prst="rect">
            <a:avLst/>
          </a:prstGeom>
        </p:spPr>
        <p:txBody>
          <a:bodyPr wrap="none">
            <a:spAutoFit/>
          </a:bodyPr>
          <a:lstStyle/>
          <a:p>
            <a:pPr lvl="0"/>
            <a:r>
              <a:rPr lang="en-US" sz="3200" b="1" dirty="0"/>
              <a:t>LSTM Architecture</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68</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34E399ED-3F12-45BF-88D3-E8B711239079}"/>
              </a:ext>
            </a:extLst>
          </p:cNvPr>
          <p:cNvGrpSpPr/>
          <p:nvPr/>
        </p:nvGrpSpPr>
        <p:grpSpPr>
          <a:xfrm>
            <a:off x="519112" y="1676400"/>
            <a:ext cx="8096250" cy="4495800"/>
            <a:chOff x="519112" y="1676400"/>
            <a:chExt cx="8096250" cy="4495800"/>
          </a:xfrm>
        </p:grpSpPr>
        <p:pic>
          <p:nvPicPr>
            <p:cNvPr id="40962" name="Picture 2">
              <a:extLst>
                <a:ext uri="{FF2B5EF4-FFF2-40B4-BE49-F238E27FC236}">
                  <a16:creationId xmlns:a16="http://schemas.microsoft.com/office/drawing/2014/main" id="{EC6E9B64-DB40-49BD-B753-537AF6CDE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12" y="1676400"/>
              <a:ext cx="8096250" cy="4495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5D0AE62-1FBC-4570-95F0-464D0EE60968}"/>
                </a:ext>
              </a:extLst>
            </p:cNvPr>
            <p:cNvSpPr/>
            <p:nvPr/>
          </p:nvSpPr>
          <p:spPr>
            <a:xfrm>
              <a:off x="523875" y="3505200"/>
              <a:ext cx="1000125" cy="3048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E04B06E-DDB7-4ED5-87F4-10A683E56B76}"/>
                </a:ext>
              </a:extLst>
            </p:cNvPr>
            <p:cNvSpPr/>
            <p:nvPr/>
          </p:nvSpPr>
          <p:spPr>
            <a:xfrm>
              <a:off x="593725" y="5791200"/>
              <a:ext cx="1000125" cy="3048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BB54F54-8125-4139-8071-A245319ABC5C}"/>
                </a:ext>
              </a:extLst>
            </p:cNvPr>
            <p:cNvSpPr/>
            <p:nvPr/>
          </p:nvSpPr>
          <p:spPr>
            <a:xfrm>
              <a:off x="2819400" y="6019800"/>
              <a:ext cx="1000125" cy="1524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44B8C01-8D2E-4B94-AB6C-25EB97FEE281}"/>
                </a:ext>
              </a:extLst>
            </p:cNvPr>
            <p:cNvSpPr/>
            <p:nvPr/>
          </p:nvSpPr>
          <p:spPr>
            <a:xfrm>
              <a:off x="6934200" y="5791200"/>
              <a:ext cx="1676400" cy="2286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14BB8E-8E5F-4654-AEAA-80A76DC2F7C8}"/>
                </a:ext>
              </a:extLst>
            </p:cNvPr>
            <p:cNvSpPr/>
            <p:nvPr/>
          </p:nvSpPr>
          <p:spPr>
            <a:xfrm>
              <a:off x="7239000" y="3505200"/>
              <a:ext cx="1371600" cy="1524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76A747F-879C-435D-8F22-03A629DB75F8}"/>
                </a:ext>
              </a:extLst>
            </p:cNvPr>
            <p:cNvSpPr/>
            <p:nvPr/>
          </p:nvSpPr>
          <p:spPr>
            <a:xfrm>
              <a:off x="7162800" y="2133600"/>
              <a:ext cx="1371600" cy="152400"/>
            </a:xfrm>
            <a:prstGeom prst="rect">
              <a:avLst/>
            </a:prstGeom>
            <a:solidFill>
              <a:srgbClr val="4C4C4C"/>
            </a:solidFill>
            <a:ln>
              <a:solidFill>
                <a:srgbClr val="4C4C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E9DC1C48-5303-40A3-89CC-95D686D17778}"/>
              </a:ext>
            </a:extLst>
          </p:cNvPr>
          <p:cNvSpPr txBox="1"/>
          <p:nvPr/>
        </p:nvSpPr>
        <p:spPr>
          <a:xfrm>
            <a:off x="1063307" y="1126165"/>
            <a:ext cx="4576812" cy="400110"/>
          </a:xfrm>
          <a:prstGeom prst="rect">
            <a:avLst/>
          </a:prstGeom>
          <a:noFill/>
        </p:spPr>
        <p:txBody>
          <a:bodyPr wrap="square">
            <a:spAutoFit/>
          </a:bodyPr>
          <a:lstStyle/>
          <a:p>
            <a:r>
              <a:rPr lang="en-US" sz="2000" b="1" i="0" dirty="0">
                <a:solidFill>
                  <a:srgbClr val="333333"/>
                </a:solidFill>
                <a:effectLst/>
                <a:latin typeface="IRANSans"/>
              </a:rPr>
              <a:t>Output Gate</a:t>
            </a:r>
            <a:endParaRPr lang="en-US" sz="2000" dirty="0"/>
          </a:p>
        </p:txBody>
      </p:sp>
    </p:spTree>
    <p:extLst>
      <p:ext uri="{BB962C8B-B14F-4D97-AF65-F5344CB8AC3E}">
        <p14:creationId xmlns:p14="http://schemas.microsoft.com/office/powerpoint/2010/main" val="312479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562659" cy="584775"/>
          </a:xfrm>
          <a:prstGeom prst="rect">
            <a:avLst/>
          </a:prstGeom>
        </p:spPr>
        <p:txBody>
          <a:bodyPr wrap="none">
            <a:spAutoFit/>
          </a:bodyPr>
          <a:lstStyle/>
          <a:p>
            <a:r>
              <a:rPr lang="en-US" sz="3200" b="1" dirty="0"/>
              <a:t>Neural Network Elements</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3274" y="1143000"/>
            <a:ext cx="5021282" cy="28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72821" y="4495800"/>
            <a:ext cx="2330382" cy="1754326"/>
          </a:xfrm>
          <a:prstGeom prst="rect">
            <a:avLst/>
          </a:prstGeom>
        </p:spPr>
        <p:txBody>
          <a:bodyPr wrap="none">
            <a:spAutoFit/>
          </a:bodyPr>
          <a:lstStyle/>
          <a:p>
            <a:pPr marL="285750" indent="-285750">
              <a:lnSpc>
                <a:spcPct val="200000"/>
              </a:lnSpc>
              <a:buFont typeface="Wingdings" panose="05000000000000000000" pitchFamily="2" charset="2"/>
              <a:buChar char="q"/>
            </a:pPr>
            <a:r>
              <a:rPr lang="en-US" b="1" dirty="0"/>
              <a:t>Weighted</a:t>
            </a:r>
          </a:p>
          <a:p>
            <a:pPr marL="285750" indent="-285750">
              <a:lnSpc>
                <a:spcPct val="200000"/>
              </a:lnSpc>
              <a:buFont typeface="Wingdings" panose="05000000000000000000" pitchFamily="2" charset="2"/>
              <a:buChar char="q"/>
            </a:pPr>
            <a:r>
              <a:rPr lang="en-US" b="1" dirty="0"/>
              <a:t>Bias</a:t>
            </a:r>
          </a:p>
          <a:p>
            <a:pPr marL="285750" indent="-285750">
              <a:lnSpc>
                <a:spcPct val="200000"/>
              </a:lnSpc>
              <a:buFont typeface="Wingdings" panose="05000000000000000000" pitchFamily="2" charset="2"/>
              <a:buChar char="q"/>
            </a:pPr>
            <a:r>
              <a:rPr lang="en-US" b="1" dirty="0"/>
              <a:t>Activation Function</a:t>
            </a:r>
            <a:endParaRPr lang="en-US" dirty="0"/>
          </a:p>
        </p:txBody>
      </p:sp>
      <p:sp>
        <p:nvSpPr>
          <p:cNvPr id="5" name="Oval 4"/>
          <p:cNvSpPr/>
          <p:nvPr/>
        </p:nvSpPr>
        <p:spPr>
          <a:xfrm>
            <a:off x="2971800" y="1066800"/>
            <a:ext cx="425797"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495800" y="2514600"/>
            <a:ext cx="425797"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876800" y="2514600"/>
            <a:ext cx="425797"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1" name="Picture 7" descr="https://images.squarespace-cdn.com/content/v1/59d9b2749f8dce3ebe4e676d/1547561883197-ZO8CJILFNGZMORIJZOJ1/ke17ZwdGBToddI8pDm48kAuxETKhxDsgKuKi-UGpnEIUqsxRUqqbr1mOJYKfIPR7LoDQ9mXPOjoJoqy81S2I8N_N4V1vUb5AoIIIbLZhVYxCRW4BPu10St3TBAUQYVKcofcaXKJYLRX9EzsQWIgTsTayKHY9LJ3-BRv5jWxoI5y-JkyZtODn1AMLPOg8sn20/Artificial-Neuron.png?format=1000went/v1/59d9b2749f8dce3ebe4e676d/1547561883197-ZO8CJILFNGZMORIJZOJ1/ke17ZwdGBToddI8pDm48kAuxETKhxDsgKuKi-UGpnEIUqsxRUqqbr1mOJYKfIPR7LoDQ9mXPOjoJoqy81S2I8N_N4V1vUb5AoIIIbLZhVYxCRW4BPu10St3TBAUQYVKcofcaXKJYLRX9EzsQWIgTsTayKHY9LJ3-BRv5jWxoI5y-JkyZtODn1AMLPOg8sn20/Artificial-Neur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3200" y="4027000"/>
            <a:ext cx="4343400" cy="233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986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310265" cy="584775"/>
          </a:xfrm>
          <a:prstGeom prst="rect">
            <a:avLst/>
          </a:prstGeom>
        </p:spPr>
        <p:txBody>
          <a:bodyPr wrap="none">
            <a:spAutoFit/>
          </a:bodyPr>
          <a:lstStyle/>
          <a:p>
            <a:pPr lvl="0"/>
            <a:r>
              <a:rPr lang="en-US" sz="3200" b="1" dirty="0"/>
              <a:t>LSTM Architecture</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69</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0178" name="Picture 2" descr="گیت خروجی در شبکه LST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2133600"/>
            <a:ext cx="5715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88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310265" cy="584775"/>
          </a:xfrm>
          <a:prstGeom prst="rect">
            <a:avLst/>
          </a:prstGeom>
        </p:spPr>
        <p:txBody>
          <a:bodyPr wrap="none">
            <a:spAutoFit/>
          </a:bodyPr>
          <a:lstStyle/>
          <a:p>
            <a:pPr lvl="0"/>
            <a:r>
              <a:rPr lang="en-US" sz="3200" b="1" dirty="0"/>
              <a:t>LSTM Architecture</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70</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1986" name="Picture 2">
            <a:extLst>
              <a:ext uri="{FF2B5EF4-FFF2-40B4-BE49-F238E27FC236}">
                <a16:creationId xmlns:a16="http://schemas.microsoft.com/office/drawing/2014/main" id="{C70D12D7-470A-4196-89CD-1400482242E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01270" y="1281955"/>
            <a:ext cx="78867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88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177601" cy="584775"/>
          </a:xfrm>
          <a:prstGeom prst="rect">
            <a:avLst/>
          </a:prstGeom>
        </p:spPr>
        <p:txBody>
          <a:bodyPr wrap="none">
            <a:spAutoFit/>
          </a:bodyPr>
          <a:lstStyle/>
          <a:p>
            <a:pPr lvl="0"/>
            <a:r>
              <a:rPr lang="en-US" sz="3200" b="1" dirty="0"/>
              <a:t>LSTM Advantages</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71</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3" name="Table 2">
            <a:extLst>
              <a:ext uri="{FF2B5EF4-FFF2-40B4-BE49-F238E27FC236}">
                <a16:creationId xmlns:a16="http://schemas.microsoft.com/office/drawing/2014/main" id="{4C81AA4E-4CB4-4FF5-A93F-EC20CA3702B3}"/>
              </a:ext>
            </a:extLst>
          </p:cNvPr>
          <p:cNvGraphicFramePr>
            <a:graphicFrameLocks noGrp="1"/>
          </p:cNvGraphicFramePr>
          <p:nvPr>
            <p:extLst>
              <p:ext uri="{D42A27DB-BD31-4B8C-83A1-F6EECF244321}">
                <p14:modId xmlns:p14="http://schemas.microsoft.com/office/powerpoint/2010/main" val="1308125536"/>
              </p:ext>
            </p:extLst>
          </p:nvPr>
        </p:nvGraphicFramePr>
        <p:xfrm>
          <a:off x="307975" y="1828800"/>
          <a:ext cx="8229600" cy="3566160"/>
        </p:xfrm>
        <a:graphic>
          <a:graphicData uri="http://schemas.openxmlformats.org/drawingml/2006/table">
            <a:tbl>
              <a:tblPr>
                <a:tableStyleId>{9D7B26C5-4107-4FEC-AEDC-1716B250A1EF}</a:tableStyleId>
              </a:tblPr>
              <a:tblGrid>
                <a:gridCol w="4114800">
                  <a:extLst>
                    <a:ext uri="{9D8B030D-6E8A-4147-A177-3AD203B41FA5}">
                      <a16:colId xmlns:a16="http://schemas.microsoft.com/office/drawing/2014/main" val="2400040942"/>
                    </a:ext>
                  </a:extLst>
                </a:gridCol>
                <a:gridCol w="4114800">
                  <a:extLst>
                    <a:ext uri="{9D8B030D-6E8A-4147-A177-3AD203B41FA5}">
                      <a16:colId xmlns:a16="http://schemas.microsoft.com/office/drawing/2014/main" val="4187652602"/>
                    </a:ext>
                  </a:extLst>
                </a:gridCol>
              </a:tblGrid>
              <a:tr h="0">
                <a:tc>
                  <a:txBody>
                    <a:bodyPr/>
                    <a:lstStyle/>
                    <a:p>
                      <a:r>
                        <a:rPr lang="en-US"/>
                        <a:t>🌟 Feature</a:t>
                      </a:r>
                    </a:p>
                  </a:txBody>
                  <a:tcPr anchor="ctr"/>
                </a:tc>
                <a:tc>
                  <a:txBody>
                    <a:bodyPr/>
                    <a:lstStyle/>
                    <a:p>
                      <a:r>
                        <a:rPr lang="en-US"/>
                        <a:t>✅ </a:t>
                      </a:r>
                      <a:r>
                        <a:rPr lang="en-US" b="1"/>
                        <a:t>Advantages</a:t>
                      </a:r>
                      <a:endParaRPr lang="en-US"/>
                    </a:p>
                  </a:txBody>
                  <a:tcPr anchor="ctr"/>
                </a:tc>
                <a:extLst>
                  <a:ext uri="{0D108BD9-81ED-4DB2-BD59-A6C34878D82A}">
                    <a16:rowId xmlns:a16="http://schemas.microsoft.com/office/drawing/2014/main" val="4173122266"/>
                  </a:ext>
                </a:extLst>
              </a:tr>
              <a:tr h="0">
                <a:tc>
                  <a:txBody>
                    <a:bodyPr/>
                    <a:lstStyle/>
                    <a:p>
                      <a:r>
                        <a:rPr lang="en-US" dirty="0"/>
                        <a:t>🔁 Long-term memory</a:t>
                      </a:r>
                    </a:p>
                  </a:txBody>
                  <a:tcPr anchor="ctr"/>
                </a:tc>
                <a:tc>
                  <a:txBody>
                    <a:bodyPr/>
                    <a:lstStyle/>
                    <a:p>
                      <a:r>
                        <a:rPr lang="en-US"/>
                        <a:t>Can </a:t>
                      </a:r>
                      <a:r>
                        <a:rPr lang="en-US" b="1"/>
                        <a:t>remember long-term dependencies</a:t>
                      </a:r>
                      <a:r>
                        <a:rPr lang="en-US"/>
                        <a:t> in sequences better than vanilla RNNs</a:t>
                      </a:r>
                    </a:p>
                  </a:txBody>
                  <a:tcPr anchor="ctr"/>
                </a:tc>
                <a:extLst>
                  <a:ext uri="{0D108BD9-81ED-4DB2-BD59-A6C34878D82A}">
                    <a16:rowId xmlns:a16="http://schemas.microsoft.com/office/drawing/2014/main" val="1988721467"/>
                  </a:ext>
                </a:extLst>
              </a:tr>
              <a:tr h="0">
                <a:tc>
                  <a:txBody>
                    <a:bodyPr/>
                    <a:lstStyle/>
                    <a:p>
                      <a:r>
                        <a:rPr lang="en-US" dirty="0"/>
                        <a:t>🧠 Dual memory system</a:t>
                      </a:r>
                    </a:p>
                  </a:txBody>
                  <a:tcPr anchor="ctr"/>
                </a:tc>
                <a:tc>
                  <a:txBody>
                    <a:bodyPr/>
                    <a:lstStyle/>
                    <a:p>
                      <a:r>
                        <a:rPr lang="en-US" dirty="0"/>
                        <a:t>Uses both </a:t>
                      </a:r>
                      <a:r>
                        <a:rPr lang="en-US" b="1" dirty="0"/>
                        <a:t>short-term (hidden state)</a:t>
                      </a:r>
                      <a:r>
                        <a:rPr lang="en-US" dirty="0"/>
                        <a:t> and </a:t>
                      </a:r>
                      <a:r>
                        <a:rPr lang="en-US" b="1" dirty="0"/>
                        <a:t>long-term (cell state)</a:t>
                      </a:r>
                      <a:r>
                        <a:rPr lang="en-US" dirty="0"/>
                        <a:t> memory</a:t>
                      </a:r>
                    </a:p>
                  </a:txBody>
                  <a:tcPr anchor="ctr"/>
                </a:tc>
                <a:extLst>
                  <a:ext uri="{0D108BD9-81ED-4DB2-BD59-A6C34878D82A}">
                    <a16:rowId xmlns:a16="http://schemas.microsoft.com/office/drawing/2014/main" val="291447969"/>
                  </a:ext>
                </a:extLst>
              </a:tr>
              <a:tr h="0">
                <a:tc>
                  <a:txBody>
                    <a:bodyPr/>
                    <a:lstStyle/>
                    <a:p>
                      <a:r>
                        <a:rPr lang="en-US"/>
                        <a:t>🔒 Vanishing gradient safe</a:t>
                      </a:r>
                    </a:p>
                  </a:txBody>
                  <a:tcPr anchor="ctr"/>
                </a:tc>
                <a:tc>
                  <a:txBody>
                    <a:bodyPr/>
                    <a:lstStyle/>
                    <a:p>
                      <a:r>
                        <a:rPr lang="en-US"/>
                        <a:t>Less affected by </a:t>
                      </a:r>
                      <a:r>
                        <a:rPr lang="en-US" b="1"/>
                        <a:t>vanishing gradient problem</a:t>
                      </a:r>
                      <a:r>
                        <a:rPr lang="en-US"/>
                        <a:t>, enabling stable learning</a:t>
                      </a:r>
                    </a:p>
                  </a:txBody>
                  <a:tcPr anchor="ctr"/>
                </a:tc>
                <a:extLst>
                  <a:ext uri="{0D108BD9-81ED-4DB2-BD59-A6C34878D82A}">
                    <a16:rowId xmlns:a16="http://schemas.microsoft.com/office/drawing/2014/main" val="4026366834"/>
                  </a:ext>
                </a:extLst>
              </a:tr>
              <a:tr h="0">
                <a:tc>
                  <a:txBody>
                    <a:bodyPr/>
                    <a:lstStyle/>
                    <a:p>
                      <a:r>
                        <a:rPr lang="en-US" dirty="0"/>
                        <a:t>🏆 Proven performance</a:t>
                      </a:r>
                    </a:p>
                  </a:txBody>
                  <a:tcPr anchor="ctr"/>
                </a:tc>
                <a:tc>
                  <a:txBody>
                    <a:bodyPr/>
                    <a:lstStyle/>
                    <a:p>
                      <a:r>
                        <a:rPr lang="en-US"/>
                        <a:t>Widely used in </a:t>
                      </a:r>
                      <a:r>
                        <a:rPr lang="en-US" b="1"/>
                        <a:t>NLP, speech recognition, translation</a:t>
                      </a:r>
                      <a:r>
                        <a:rPr lang="en-US"/>
                        <a:t>, time-series prediction</a:t>
                      </a:r>
                    </a:p>
                  </a:txBody>
                  <a:tcPr anchor="ctr"/>
                </a:tc>
                <a:extLst>
                  <a:ext uri="{0D108BD9-81ED-4DB2-BD59-A6C34878D82A}">
                    <a16:rowId xmlns:a16="http://schemas.microsoft.com/office/drawing/2014/main" val="1625461443"/>
                  </a:ext>
                </a:extLst>
              </a:tr>
              <a:tr h="0">
                <a:tc>
                  <a:txBody>
                    <a:bodyPr/>
                    <a:lstStyle/>
                    <a:p>
                      <a:r>
                        <a:rPr lang="en-US" dirty="0"/>
                        <a:t>🎯 Selective memory</a:t>
                      </a:r>
                    </a:p>
                  </a:txBody>
                  <a:tcPr anchor="ctr"/>
                </a:tc>
                <a:tc>
                  <a:txBody>
                    <a:bodyPr/>
                    <a:lstStyle/>
                    <a:p>
                      <a:r>
                        <a:rPr lang="en-US" dirty="0"/>
                        <a:t>Gates allow it to </a:t>
                      </a:r>
                      <a:r>
                        <a:rPr lang="en-US" b="1" dirty="0"/>
                        <a:t>keep relevant information</a:t>
                      </a:r>
                      <a:r>
                        <a:rPr lang="en-US" dirty="0"/>
                        <a:t> and forget useless data</a:t>
                      </a:r>
                    </a:p>
                  </a:txBody>
                  <a:tcPr anchor="ctr"/>
                </a:tc>
                <a:extLst>
                  <a:ext uri="{0D108BD9-81ED-4DB2-BD59-A6C34878D82A}">
                    <a16:rowId xmlns:a16="http://schemas.microsoft.com/office/drawing/2014/main" val="3151641177"/>
                  </a:ext>
                </a:extLst>
              </a:tr>
            </a:tbl>
          </a:graphicData>
        </a:graphic>
      </p:graphicFrame>
    </p:spTree>
    <p:extLst>
      <p:ext uri="{BB962C8B-B14F-4D97-AF65-F5344CB8AC3E}">
        <p14:creationId xmlns:p14="http://schemas.microsoft.com/office/powerpoint/2010/main" val="22085004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653693" cy="584775"/>
          </a:xfrm>
          <a:prstGeom prst="rect">
            <a:avLst/>
          </a:prstGeom>
        </p:spPr>
        <p:txBody>
          <a:bodyPr wrap="none">
            <a:spAutoFit/>
          </a:bodyPr>
          <a:lstStyle/>
          <a:p>
            <a:pPr lvl="0"/>
            <a:r>
              <a:rPr lang="en-US" sz="3200" b="1" dirty="0"/>
              <a:t>LSTM Disadvantages</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72</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5" name="Table 4">
            <a:extLst>
              <a:ext uri="{FF2B5EF4-FFF2-40B4-BE49-F238E27FC236}">
                <a16:creationId xmlns:a16="http://schemas.microsoft.com/office/drawing/2014/main" id="{29006790-0BB1-489D-9A7F-1DA917802588}"/>
              </a:ext>
            </a:extLst>
          </p:cNvPr>
          <p:cNvGraphicFramePr>
            <a:graphicFrameLocks noGrp="1"/>
          </p:cNvGraphicFramePr>
          <p:nvPr>
            <p:extLst>
              <p:ext uri="{D42A27DB-BD31-4B8C-83A1-F6EECF244321}">
                <p14:modId xmlns:p14="http://schemas.microsoft.com/office/powerpoint/2010/main" val="1870587404"/>
              </p:ext>
            </p:extLst>
          </p:nvPr>
        </p:nvGraphicFramePr>
        <p:xfrm>
          <a:off x="498107" y="2057400"/>
          <a:ext cx="8229600" cy="2926080"/>
        </p:xfrm>
        <a:graphic>
          <a:graphicData uri="http://schemas.openxmlformats.org/drawingml/2006/table">
            <a:tbl>
              <a:tblPr/>
              <a:tblGrid>
                <a:gridCol w="4114800">
                  <a:extLst>
                    <a:ext uri="{9D8B030D-6E8A-4147-A177-3AD203B41FA5}">
                      <a16:colId xmlns:a16="http://schemas.microsoft.com/office/drawing/2014/main" val="2133209497"/>
                    </a:ext>
                  </a:extLst>
                </a:gridCol>
                <a:gridCol w="4114800">
                  <a:extLst>
                    <a:ext uri="{9D8B030D-6E8A-4147-A177-3AD203B41FA5}">
                      <a16:colId xmlns:a16="http://schemas.microsoft.com/office/drawing/2014/main" val="2418469890"/>
                    </a:ext>
                  </a:extLst>
                </a:gridCol>
              </a:tblGrid>
              <a:tr h="0">
                <a:tc>
                  <a:txBody>
                    <a:bodyPr/>
                    <a:lstStyle/>
                    <a:p>
                      <a:r>
                        <a:rPr lang="en-US"/>
                        <a:t>⚠️ Feature</a:t>
                      </a:r>
                    </a:p>
                  </a:txBody>
                  <a:tcPr anchor="ctr">
                    <a:lnL>
                      <a:noFill/>
                    </a:lnL>
                    <a:lnR>
                      <a:noFill/>
                    </a:lnR>
                    <a:lnT>
                      <a:noFill/>
                    </a:lnT>
                    <a:lnB>
                      <a:noFill/>
                    </a:lnB>
                  </a:tcPr>
                </a:tc>
                <a:tc>
                  <a:txBody>
                    <a:bodyPr/>
                    <a:lstStyle/>
                    <a:p>
                      <a:r>
                        <a:rPr lang="en-US" dirty="0"/>
                        <a:t>❌ </a:t>
                      </a:r>
                      <a:r>
                        <a:rPr lang="en-US" b="1" dirty="0"/>
                        <a:t>Disadvantages</a:t>
                      </a:r>
                      <a:endParaRPr lang="en-US" dirty="0"/>
                    </a:p>
                  </a:txBody>
                  <a:tcPr anchor="ctr">
                    <a:lnL>
                      <a:noFill/>
                    </a:lnL>
                    <a:lnR>
                      <a:noFill/>
                    </a:lnR>
                    <a:lnT>
                      <a:noFill/>
                    </a:lnT>
                    <a:lnB>
                      <a:noFill/>
                    </a:lnB>
                  </a:tcPr>
                </a:tc>
                <a:extLst>
                  <a:ext uri="{0D108BD9-81ED-4DB2-BD59-A6C34878D82A}">
                    <a16:rowId xmlns:a16="http://schemas.microsoft.com/office/drawing/2014/main" val="3363223270"/>
                  </a:ext>
                </a:extLst>
              </a:tr>
              <a:tr h="0">
                <a:tc>
                  <a:txBody>
                    <a:bodyPr/>
                    <a:lstStyle/>
                    <a:p>
                      <a:r>
                        <a:rPr lang="en-US" dirty="0"/>
                        <a:t>🐢 Computational cost</a:t>
                      </a:r>
                    </a:p>
                  </a:txBody>
                  <a:tcPr anchor="ctr">
                    <a:lnL>
                      <a:noFill/>
                    </a:lnL>
                    <a:lnR>
                      <a:noFill/>
                    </a:lnR>
                    <a:lnT>
                      <a:noFill/>
                    </a:lnT>
                    <a:lnB>
                      <a:noFill/>
                    </a:lnB>
                  </a:tcPr>
                </a:tc>
                <a:tc>
                  <a:txBody>
                    <a:bodyPr/>
                    <a:lstStyle/>
                    <a:p>
                      <a:r>
                        <a:rPr lang="en-US"/>
                        <a:t>Slower training due to more </a:t>
                      </a:r>
                      <a:r>
                        <a:rPr lang="en-US" b="1"/>
                        <a:t>complex architecture and more parameters</a:t>
                      </a:r>
                      <a:endParaRPr lang="en-US"/>
                    </a:p>
                  </a:txBody>
                  <a:tcPr anchor="ctr">
                    <a:lnL>
                      <a:noFill/>
                    </a:lnL>
                    <a:lnR>
                      <a:noFill/>
                    </a:lnR>
                    <a:lnT>
                      <a:noFill/>
                    </a:lnT>
                    <a:lnB>
                      <a:noFill/>
                    </a:lnB>
                  </a:tcPr>
                </a:tc>
                <a:extLst>
                  <a:ext uri="{0D108BD9-81ED-4DB2-BD59-A6C34878D82A}">
                    <a16:rowId xmlns:a16="http://schemas.microsoft.com/office/drawing/2014/main" val="1275203826"/>
                  </a:ext>
                </a:extLst>
              </a:tr>
              <a:tr h="0">
                <a:tc>
                  <a:txBody>
                    <a:bodyPr/>
                    <a:lstStyle/>
                    <a:p>
                      <a:r>
                        <a:rPr lang="en-US" dirty="0"/>
                        <a:t>📦 Memory usage</a:t>
                      </a:r>
                    </a:p>
                  </a:txBody>
                  <a:tcPr anchor="ctr">
                    <a:lnL>
                      <a:noFill/>
                    </a:lnL>
                    <a:lnR>
                      <a:noFill/>
                    </a:lnR>
                    <a:lnT>
                      <a:noFill/>
                    </a:lnT>
                    <a:lnB>
                      <a:noFill/>
                    </a:lnB>
                  </a:tcPr>
                </a:tc>
                <a:tc>
                  <a:txBody>
                    <a:bodyPr/>
                    <a:lstStyle/>
                    <a:p>
                      <a:r>
                        <a:rPr lang="en-US"/>
                        <a:t>Requires more </a:t>
                      </a:r>
                      <a:r>
                        <a:rPr lang="en-US" b="1"/>
                        <a:t>RAM and computation</a:t>
                      </a:r>
                      <a:r>
                        <a:rPr lang="en-US"/>
                        <a:t> than simple RNNs</a:t>
                      </a:r>
                    </a:p>
                  </a:txBody>
                  <a:tcPr anchor="ctr">
                    <a:lnL>
                      <a:noFill/>
                    </a:lnL>
                    <a:lnR>
                      <a:noFill/>
                    </a:lnR>
                    <a:lnT>
                      <a:noFill/>
                    </a:lnT>
                    <a:lnB>
                      <a:noFill/>
                    </a:lnB>
                  </a:tcPr>
                </a:tc>
                <a:extLst>
                  <a:ext uri="{0D108BD9-81ED-4DB2-BD59-A6C34878D82A}">
                    <a16:rowId xmlns:a16="http://schemas.microsoft.com/office/drawing/2014/main" val="1678491261"/>
                  </a:ext>
                </a:extLst>
              </a:tr>
              <a:tr h="0">
                <a:tc>
                  <a:txBody>
                    <a:bodyPr/>
                    <a:lstStyle/>
                    <a:p>
                      <a:r>
                        <a:rPr lang="en-US"/>
                        <a:t>⚙️ Harder to tune</a:t>
                      </a:r>
                    </a:p>
                  </a:txBody>
                  <a:tcPr anchor="ctr">
                    <a:lnL>
                      <a:noFill/>
                    </a:lnL>
                    <a:lnR>
                      <a:noFill/>
                    </a:lnR>
                    <a:lnT>
                      <a:noFill/>
                    </a:lnT>
                    <a:lnB>
                      <a:noFill/>
                    </a:lnB>
                  </a:tcPr>
                </a:tc>
                <a:tc>
                  <a:txBody>
                    <a:bodyPr/>
                    <a:lstStyle/>
                    <a:p>
                      <a:r>
                        <a:rPr lang="en-US"/>
                        <a:t>Has more components (gates, states), so it’s </a:t>
                      </a:r>
                      <a:r>
                        <a:rPr lang="en-US" b="1"/>
                        <a:t>harder to optimize and debug</a:t>
                      </a:r>
                      <a:endParaRPr lang="en-US"/>
                    </a:p>
                  </a:txBody>
                  <a:tcPr anchor="ctr">
                    <a:lnL>
                      <a:noFill/>
                    </a:lnL>
                    <a:lnR>
                      <a:noFill/>
                    </a:lnR>
                    <a:lnT>
                      <a:noFill/>
                    </a:lnT>
                    <a:lnB>
                      <a:noFill/>
                    </a:lnB>
                  </a:tcPr>
                </a:tc>
                <a:extLst>
                  <a:ext uri="{0D108BD9-81ED-4DB2-BD59-A6C34878D82A}">
                    <a16:rowId xmlns:a16="http://schemas.microsoft.com/office/drawing/2014/main" val="1907419064"/>
                  </a:ext>
                </a:extLst>
              </a:tr>
              <a:tr h="0">
                <a:tc>
                  <a:txBody>
                    <a:bodyPr/>
                    <a:lstStyle/>
                    <a:p>
                      <a:r>
                        <a:rPr lang="en-US"/>
                        <a:t>🤯 Overfitting risk</a:t>
                      </a:r>
                    </a:p>
                  </a:txBody>
                  <a:tcPr anchor="ctr">
                    <a:lnL>
                      <a:noFill/>
                    </a:lnL>
                    <a:lnR>
                      <a:noFill/>
                    </a:lnR>
                    <a:lnT>
                      <a:noFill/>
                    </a:lnT>
                    <a:lnB>
                      <a:noFill/>
                    </a:lnB>
                  </a:tcPr>
                </a:tc>
                <a:tc>
                  <a:txBody>
                    <a:bodyPr/>
                    <a:lstStyle/>
                    <a:p>
                      <a:r>
                        <a:rPr lang="en-US" dirty="0"/>
                        <a:t>With many parameters, can </a:t>
                      </a:r>
                      <a:r>
                        <a:rPr lang="en-US" b="1" dirty="0"/>
                        <a:t>overfit</a:t>
                      </a:r>
                      <a:r>
                        <a:rPr lang="en-US" dirty="0"/>
                        <a:t> on small datasets</a:t>
                      </a:r>
                    </a:p>
                  </a:txBody>
                  <a:tcPr anchor="ctr">
                    <a:lnL>
                      <a:noFill/>
                    </a:lnL>
                    <a:lnR>
                      <a:noFill/>
                    </a:lnR>
                    <a:lnT>
                      <a:noFill/>
                    </a:lnT>
                    <a:lnB>
                      <a:noFill/>
                    </a:lnB>
                  </a:tcPr>
                </a:tc>
                <a:extLst>
                  <a:ext uri="{0D108BD9-81ED-4DB2-BD59-A6C34878D82A}">
                    <a16:rowId xmlns:a16="http://schemas.microsoft.com/office/drawing/2014/main" val="4249366633"/>
                  </a:ext>
                </a:extLst>
              </a:tr>
            </a:tbl>
          </a:graphicData>
        </a:graphic>
      </p:graphicFrame>
    </p:spTree>
    <p:extLst>
      <p:ext uri="{BB962C8B-B14F-4D97-AF65-F5344CB8AC3E}">
        <p14:creationId xmlns:p14="http://schemas.microsoft.com/office/powerpoint/2010/main" val="27796578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0800" y="2605029"/>
            <a:ext cx="5228034" cy="646331"/>
          </a:xfrm>
          <a:prstGeom prst="rect">
            <a:avLst/>
          </a:prstGeom>
        </p:spPr>
        <p:txBody>
          <a:bodyPr wrap="none">
            <a:spAutoFit/>
          </a:bodyPr>
          <a:lstStyle/>
          <a:p>
            <a:pPr lvl="0"/>
            <a:r>
              <a:rPr lang="en-US" sz="3600" b="1" dirty="0"/>
              <a:t>Recurrent Neural Network</a:t>
            </a:r>
            <a:endParaRPr lang="en-US" sz="3600" dirty="0"/>
          </a:p>
        </p:txBody>
      </p:sp>
      <p:cxnSp>
        <p:nvCxnSpPr>
          <p:cNvPr id="6" name="Straight Connector 5"/>
          <p:cNvCxnSpPr/>
          <p:nvPr/>
        </p:nvCxnSpPr>
        <p:spPr>
          <a:xfrm>
            <a:off x="2590800" y="3429000"/>
            <a:ext cx="5486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2" descr="Neural Network Icon - Neural Network Icon Png - Free Transparent PNG  Clipart Images Download"/>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701929" y="2552700"/>
            <a:ext cx="1888871"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4E4F67-F4EA-4DA9-8772-3F8CBCA844EA}"/>
              </a:ext>
            </a:extLst>
          </p:cNvPr>
          <p:cNvSpPr txBox="1"/>
          <p:nvPr/>
        </p:nvSpPr>
        <p:spPr>
          <a:xfrm>
            <a:off x="4267200" y="3592467"/>
            <a:ext cx="1524000" cy="584775"/>
          </a:xfrm>
          <a:prstGeom prst="rect">
            <a:avLst/>
          </a:prstGeom>
          <a:noFill/>
        </p:spPr>
        <p:txBody>
          <a:bodyPr wrap="square">
            <a:spAutoFit/>
          </a:bodyPr>
          <a:lstStyle/>
          <a:p>
            <a:r>
              <a:rPr lang="en-US" sz="3200" b="1" dirty="0"/>
              <a:t>GRU</a:t>
            </a:r>
            <a:endParaRPr lang="en-US" b="1" dirty="0"/>
          </a:p>
        </p:txBody>
      </p:sp>
    </p:spTree>
    <p:extLst>
      <p:ext uri="{BB962C8B-B14F-4D97-AF65-F5344CB8AC3E}">
        <p14:creationId xmlns:p14="http://schemas.microsoft.com/office/powerpoint/2010/main" val="463826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944489" cy="584775"/>
          </a:xfrm>
          <a:prstGeom prst="rect">
            <a:avLst/>
          </a:prstGeom>
        </p:spPr>
        <p:txBody>
          <a:bodyPr wrap="none">
            <a:spAutoFit/>
          </a:bodyPr>
          <a:lstStyle/>
          <a:p>
            <a:pPr lvl="0"/>
            <a:r>
              <a:rPr lang="en-US" sz="3200" b="1" dirty="0"/>
              <a:t>GRU</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74</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TextBox 15">
            <a:extLst>
              <a:ext uri="{FF2B5EF4-FFF2-40B4-BE49-F238E27FC236}">
                <a16:creationId xmlns:a16="http://schemas.microsoft.com/office/drawing/2014/main" id="{057ED729-D556-4E24-AB43-6116AC8C2061}"/>
              </a:ext>
            </a:extLst>
          </p:cNvPr>
          <p:cNvSpPr txBox="1"/>
          <p:nvPr/>
        </p:nvSpPr>
        <p:spPr>
          <a:xfrm>
            <a:off x="953670" y="1676400"/>
            <a:ext cx="7428330" cy="1676741"/>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t>GRU is a type of </a:t>
            </a:r>
            <a:r>
              <a:rPr lang="en-US" b="1" dirty="0"/>
              <a:t>Recurrent Neural Network (RNN)</a:t>
            </a:r>
            <a:r>
              <a:rPr lang="en-US" dirty="0"/>
              <a:t> introduced in 2014</a:t>
            </a:r>
          </a:p>
          <a:p>
            <a:pPr marL="285750" indent="-285750">
              <a:lnSpc>
                <a:spcPct val="200000"/>
              </a:lnSpc>
              <a:buFont typeface="Arial" panose="020B0604020202020204" pitchFamily="34" charset="0"/>
              <a:buChar char="•"/>
            </a:pPr>
            <a:r>
              <a:rPr lang="en-US" dirty="0"/>
              <a:t>It was designed to </a:t>
            </a:r>
            <a:r>
              <a:rPr lang="en-US" b="1" dirty="0"/>
              <a:t>solve the vanishing gradient problem</a:t>
            </a:r>
            <a:r>
              <a:rPr lang="en-US" dirty="0"/>
              <a:t> like LSTM</a:t>
            </a:r>
          </a:p>
          <a:p>
            <a:pPr marL="285750" indent="-285750">
              <a:lnSpc>
                <a:spcPct val="200000"/>
              </a:lnSpc>
              <a:buFont typeface="Arial" panose="020B0604020202020204" pitchFamily="34" charset="0"/>
              <a:buChar char="•"/>
            </a:pPr>
            <a:r>
              <a:rPr lang="en-US" dirty="0"/>
              <a:t>but with a </a:t>
            </a:r>
            <a:r>
              <a:rPr lang="en-US" b="1" dirty="0"/>
              <a:t>simpler and faster architecture</a:t>
            </a:r>
            <a:r>
              <a:rPr lang="en-US" dirty="0"/>
              <a:t>.</a:t>
            </a:r>
          </a:p>
        </p:txBody>
      </p:sp>
    </p:spTree>
    <p:extLst>
      <p:ext uri="{BB962C8B-B14F-4D97-AF65-F5344CB8AC3E}">
        <p14:creationId xmlns:p14="http://schemas.microsoft.com/office/powerpoint/2010/main" val="2983149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306041"/>
            <a:ext cx="3631828" cy="461665"/>
          </a:xfrm>
          <a:prstGeom prst="rect">
            <a:avLst/>
          </a:prstGeom>
        </p:spPr>
        <p:txBody>
          <a:bodyPr wrap="none">
            <a:spAutoFit/>
          </a:bodyPr>
          <a:lstStyle/>
          <a:p>
            <a:pPr lvl="0"/>
            <a:r>
              <a:rPr lang="en-US" sz="2400" b="1" dirty="0"/>
              <a:t>Why Was GRU Introduced?</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75</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TextBox 15">
            <a:extLst>
              <a:ext uri="{FF2B5EF4-FFF2-40B4-BE49-F238E27FC236}">
                <a16:creationId xmlns:a16="http://schemas.microsoft.com/office/drawing/2014/main" id="{057ED729-D556-4E24-AB43-6116AC8C2061}"/>
              </a:ext>
            </a:extLst>
          </p:cNvPr>
          <p:cNvSpPr txBox="1"/>
          <p:nvPr/>
        </p:nvSpPr>
        <p:spPr>
          <a:xfrm>
            <a:off x="913564" y="1463231"/>
            <a:ext cx="7428330" cy="4446730"/>
          </a:xfrm>
          <a:prstGeom prst="rect">
            <a:avLst/>
          </a:prstGeom>
          <a:noFill/>
        </p:spPr>
        <p:txBody>
          <a:bodyPr wrap="square">
            <a:spAutoFit/>
          </a:bodyPr>
          <a:lstStyle/>
          <a:p>
            <a:pPr>
              <a:lnSpc>
                <a:spcPct val="200000"/>
              </a:lnSpc>
            </a:pPr>
            <a:r>
              <a:rPr lang="en-US" dirty="0"/>
              <a:t>LSTM is powerful, but:</a:t>
            </a:r>
          </a:p>
          <a:p>
            <a:pPr lvl="1">
              <a:lnSpc>
                <a:spcPct val="200000"/>
              </a:lnSpc>
              <a:buFont typeface="Arial" panose="020B0604020202020204" pitchFamily="34" charset="0"/>
              <a:buChar char="•"/>
            </a:pPr>
            <a:r>
              <a:rPr lang="en-US" dirty="0"/>
              <a:t>It has </a:t>
            </a:r>
            <a:r>
              <a:rPr lang="en-US" b="1" dirty="0"/>
              <a:t>many parameters</a:t>
            </a:r>
            <a:r>
              <a:rPr lang="en-US" dirty="0"/>
              <a:t>,</a:t>
            </a:r>
          </a:p>
          <a:p>
            <a:pPr lvl="1">
              <a:lnSpc>
                <a:spcPct val="200000"/>
              </a:lnSpc>
              <a:buFont typeface="Arial" panose="020B0604020202020204" pitchFamily="34" charset="0"/>
              <a:buChar char="•"/>
            </a:pPr>
            <a:r>
              <a:rPr lang="en-US" dirty="0"/>
              <a:t>It's </a:t>
            </a:r>
            <a:r>
              <a:rPr lang="en-US" b="1" dirty="0"/>
              <a:t>computationally expensive</a:t>
            </a:r>
            <a:r>
              <a:rPr lang="en-US" dirty="0"/>
              <a:t>,</a:t>
            </a:r>
          </a:p>
          <a:p>
            <a:pPr lvl="1">
              <a:lnSpc>
                <a:spcPct val="200000"/>
              </a:lnSpc>
              <a:buFont typeface="Arial" panose="020B0604020202020204" pitchFamily="34" charset="0"/>
              <a:buChar char="•"/>
            </a:pPr>
            <a:r>
              <a:rPr lang="en-US" dirty="0"/>
              <a:t>And it's </a:t>
            </a:r>
            <a:r>
              <a:rPr lang="en-US" b="1" dirty="0"/>
              <a:t>slower to train</a:t>
            </a:r>
            <a:r>
              <a:rPr lang="en-US" dirty="0"/>
              <a:t>.</a:t>
            </a:r>
          </a:p>
          <a:p>
            <a:pPr>
              <a:lnSpc>
                <a:spcPct val="200000"/>
              </a:lnSpc>
            </a:pPr>
            <a:r>
              <a:rPr lang="en-US" b="1" dirty="0"/>
              <a:t>GRU</a:t>
            </a:r>
            <a:r>
              <a:rPr lang="en-US" dirty="0"/>
              <a:t> was created as a </a:t>
            </a:r>
            <a:r>
              <a:rPr lang="en-US" b="1" dirty="0"/>
              <a:t>lightweight alternative</a:t>
            </a:r>
            <a:r>
              <a:rPr lang="en-US" dirty="0"/>
              <a:t> that:</a:t>
            </a:r>
          </a:p>
          <a:p>
            <a:pPr lvl="1">
              <a:lnSpc>
                <a:spcPct val="200000"/>
              </a:lnSpc>
              <a:buFont typeface="Arial" panose="020B0604020202020204" pitchFamily="34" charset="0"/>
              <a:buChar char="•"/>
            </a:pPr>
            <a:r>
              <a:rPr lang="en-US" dirty="0"/>
              <a:t>Preserves long-term dependencies,</a:t>
            </a:r>
          </a:p>
          <a:p>
            <a:pPr lvl="1">
              <a:lnSpc>
                <a:spcPct val="200000"/>
              </a:lnSpc>
              <a:buFont typeface="Arial" panose="020B0604020202020204" pitchFamily="34" charset="0"/>
              <a:buChar char="•"/>
            </a:pPr>
            <a:r>
              <a:rPr lang="en-US" dirty="0"/>
              <a:t>Is faster to train,</a:t>
            </a:r>
          </a:p>
          <a:p>
            <a:pPr lvl="1">
              <a:lnSpc>
                <a:spcPct val="200000"/>
              </a:lnSpc>
              <a:buFont typeface="Arial" panose="020B0604020202020204" pitchFamily="34" charset="0"/>
              <a:buChar char="•"/>
            </a:pPr>
            <a:r>
              <a:rPr lang="en-US" dirty="0"/>
              <a:t>And uses fewer resources.</a:t>
            </a:r>
          </a:p>
        </p:txBody>
      </p:sp>
    </p:spTree>
    <p:extLst>
      <p:ext uri="{BB962C8B-B14F-4D97-AF65-F5344CB8AC3E}">
        <p14:creationId xmlns:p14="http://schemas.microsoft.com/office/powerpoint/2010/main" val="36276880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306041"/>
            <a:ext cx="2402837" cy="461665"/>
          </a:xfrm>
          <a:prstGeom prst="rect">
            <a:avLst/>
          </a:prstGeom>
        </p:spPr>
        <p:txBody>
          <a:bodyPr wrap="none">
            <a:spAutoFit/>
          </a:bodyPr>
          <a:lstStyle/>
          <a:p>
            <a:pPr lvl="0"/>
            <a:r>
              <a:rPr lang="en-US" sz="2400" b="1" dirty="0"/>
              <a:t>GRU Architecture</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76</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3" name="Table 2">
            <a:extLst>
              <a:ext uri="{FF2B5EF4-FFF2-40B4-BE49-F238E27FC236}">
                <a16:creationId xmlns:a16="http://schemas.microsoft.com/office/drawing/2014/main" id="{E861F9AB-AA03-46FD-98AD-6475C2B2FB87}"/>
              </a:ext>
            </a:extLst>
          </p:cNvPr>
          <p:cNvGraphicFramePr>
            <a:graphicFrameLocks noGrp="1"/>
          </p:cNvGraphicFramePr>
          <p:nvPr>
            <p:extLst>
              <p:ext uri="{D42A27DB-BD31-4B8C-83A1-F6EECF244321}">
                <p14:modId xmlns:p14="http://schemas.microsoft.com/office/powerpoint/2010/main" val="813836031"/>
              </p:ext>
            </p:extLst>
          </p:nvPr>
        </p:nvGraphicFramePr>
        <p:xfrm>
          <a:off x="381000" y="1905000"/>
          <a:ext cx="8229600" cy="1097280"/>
        </p:xfrm>
        <a:graphic>
          <a:graphicData uri="http://schemas.openxmlformats.org/drawingml/2006/table">
            <a:tbl>
              <a:tblPr/>
              <a:tblGrid>
                <a:gridCol w="2971800">
                  <a:extLst>
                    <a:ext uri="{9D8B030D-6E8A-4147-A177-3AD203B41FA5}">
                      <a16:colId xmlns:a16="http://schemas.microsoft.com/office/drawing/2014/main" val="2825678804"/>
                    </a:ext>
                  </a:extLst>
                </a:gridCol>
                <a:gridCol w="5257800">
                  <a:extLst>
                    <a:ext uri="{9D8B030D-6E8A-4147-A177-3AD203B41FA5}">
                      <a16:colId xmlns:a16="http://schemas.microsoft.com/office/drawing/2014/main" val="616775723"/>
                    </a:ext>
                  </a:extLst>
                </a:gridCol>
              </a:tblGrid>
              <a:tr h="0">
                <a:tc>
                  <a:txBody>
                    <a:bodyPr/>
                    <a:lstStyle/>
                    <a:p>
                      <a:r>
                        <a:rPr lang="en-US"/>
                        <a:t>Gate</a:t>
                      </a:r>
                    </a:p>
                  </a:txBody>
                  <a:tcPr anchor="ctr">
                    <a:lnL>
                      <a:noFill/>
                    </a:lnL>
                    <a:lnR>
                      <a:noFill/>
                    </a:lnR>
                    <a:lnT>
                      <a:noFill/>
                    </a:lnT>
                    <a:lnB>
                      <a:noFill/>
                    </a:lnB>
                  </a:tcPr>
                </a:tc>
                <a:tc>
                  <a:txBody>
                    <a:bodyPr/>
                    <a:lstStyle/>
                    <a:p>
                      <a:r>
                        <a:rPr lang="en-US"/>
                        <a:t>Function</a:t>
                      </a:r>
                    </a:p>
                  </a:txBody>
                  <a:tcPr anchor="ctr">
                    <a:lnL>
                      <a:noFill/>
                    </a:lnL>
                    <a:lnR>
                      <a:noFill/>
                    </a:lnR>
                    <a:lnT>
                      <a:noFill/>
                    </a:lnT>
                    <a:lnB>
                      <a:noFill/>
                    </a:lnB>
                  </a:tcPr>
                </a:tc>
                <a:extLst>
                  <a:ext uri="{0D108BD9-81ED-4DB2-BD59-A6C34878D82A}">
                    <a16:rowId xmlns:a16="http://schemas.microsoft.com/office/drawing/2014/main" val="2731941071"/>
                  </a:ext>
                </a:extLst>
              </a:tr>
              <a:tr h="0">
                <a:tc>
                  <a:txBody>
                    <a:bodyPr/>
                    <a:lstStyle/>
                    <a:p>
                      <a:r>
                        <a:rPr lang="en-US" b="1"/>
                        <a:t>Update Gate (zₜ)</a:t>
                      </a:r>
                      <a:endParaRPr lang="en-US"/>
                    </a:p>
                  </a:txBody>
                  <a:tcPr anchor="ctr">
                    <a:lnL>
                      <a:noFill/>
                    </a:lnL>
                    <a:lnR>
                      <a:noFill/>
                    </a:lnR>
                    <a:lnT>
                      <a:noFill/>
                    </a:lnT>
                    <a:lnB>
                      <a:noFill/>
                    </a:lnB>
                  </a:tcPr>
                </a:tc>
                <a:tc>
                  <a:txBody>
                    <a:bodyPr/>
                    <a:lstStyle/>
                    <a:p>
                      <a:r>
                        <a:rPr lang="en-US"/>
                        <a:t>Controls how much of the previous state to keep</a:t>
                      </a:r>
                    </a:p>
                  </a:txBody>
                  <a:tcPr anchor="ctr">
                    <a:lnL>
                      <a:noFill/>
                    </a:lnL>
                    <a:lnR>
                      <a:noFill/>
                    </a:lnR>
                    <a:lnT>
                      <a:noFill/>
                    </a:lnT>
                    <a:lnB>
                      <a:noFill/>
                    </a:lnB>
                  </a:tcPr>
                </a:tc>
                <a:extLst>
                  <a:ext uri="{0D108BD9-81ED-4DB2-BD59-A6C34878D82A}">
                    <a16:rowId xmlns:a16="http://schemas.microsoft.com/office/drawing/2014/main" val="1068761819"/>
                  </a:ext>
                </a:extLst>
              </a:tr>
              <a:tr h="0">
                <a:tc>
                  <a:txBody>
                    <a:bodyPr/>
                    <a:lstStyle/>
                    <a:p>
                      <a:r>
                        <a:rPr lang="en-US" b="1"/>
                        <a:t>Reset Gate (rₜ)</a:t>
                      </a:r>
                      <a:endParaRPr lang="en-US"/>
                    </a:p>
                  </a:txBody>
                  <a:tcPr anchor="ctr">
                    <a:lnL>
                      <a:noFill/>
                    </a:lnL>
                    <a:lnR>
                      <a:noFill/>
                    </a:lnR>
                    <a:lnT>
                      <a:noFill/>
                    </a:lnT>
                    <a:lnB>
                      <a:noFill/>
                    </a:lnB>
                  </a:tcPr>
                </a:tc>
                <a:tc>
                  <a:txBody>
                    <a:bodyPr/>
                    <a:lstStyle/>
                    <a:p>
                      <a:r>
                        <a:rPr lang="en-US" dirty="0"/>
                        <a:t>Controls how much of the previous state to forget</a:t>
                      </a:r>
                    </a:p>
                  </a:txBody>
                  <a:tcPr anchor="ctr">
                    <a:lnL>
                      <a:noFill/>
                    </a:lnL>
                    <a:lnR>
                      <a:noFill/>
                    </a:lnR>
                    <a:lnT>
                      <a:noFill/>
                    </a:lnT>
                    <a:lnB>
                      <a:noFill/>
                    </a:lnB>
                  </a:tcPr>
                </a:tc>
                <a:extLst>
                  <a:ext uri="{0D108BD9-81ED-4DB2-BD59-A6C34878D82A}">
                    <a16:rowId xmlns:a16="http://schemas.microsoft.com/office/drawing/2014/main" val="1071740679"/>
                  </a:ext>
                </a:extLst>
              </a:tr>
            </a:tbl>
          </a:graphicData>
        </a:graphic>
      </p:graphicFrame>
      <p:pic>
        <p:nvPicPr>
          <p:cNvPr id="44034" name="Picture 2" descr="All about GRU (Gated Recurring Unit) | by Abhishek Jain | Medium">
            <a:extLst>
              <a:ext uri="{FF2B5EF4-FFF2-40B4-BE49-F238E27FC236}">
                <a16:creationId xmlns:a16="http://schemas.microsoft.com/office/drawing/2014/main" id="{C3A488A5-DBEA-4F4D-8BA8-3B8919BB2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450" y="3499384"/>
            <a:ext cx="6286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50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306041"/>
            <a:ext cx="4615944" cy="461665"/>
          </a:xfrm>
          <a:prstGeom prst="rect">
            <a:avLst/>
          </a:prstGeom>
        </p:spPr>
        <p:txBody>
          <a:bodyPr wrap="none">
            <a:spAutoFit/>
          </a:bodyPr>
          <a:lstStyle/>
          <a:p>
            <a:pPr lvl="0"/>
            <a:r>
              <a:rPr lang="en-US" sz="2400" b="1" dirty="0"/>
              <a:t>GRU Advantages VS Disadvantages</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77</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5" name="Table 4">
            <a:extLst>
              <a:ext uri="{FF2B5EF4-FFF2-40B4-BE49-F238E27FC236}">
                <a16:creationId xmlns:a16="http://schemas.microsoft.com/office/drawing/2014/main" id="{68E74FA2-D8B2-490E-98AB-BEE74A580423}"/>
              </a:ext>
            </a:extLst>
          </p:cNvPr>
          <p:cNvGraphicFramePr>
            <a:graphicFrameLocks noGrp="1"/>
          </p:cNvGraphicFramePr>
          <p:nvPr>
            <p:extLst>
              <p:ext uri="{D42A27DB-BD31-4B8C-83A1-F6EECF244321}">
                <p14:modId xmlns:p14="http://schemas.microsoft.com/office/powerpoint/2010/main" val="3894388300"/>
              </p:ext>
            </p:extLst>
          </p:nvPr>
        </p:nvGraphicFramePr>
        <p:xfrm>
          <a:off x="529389" y="2438400"/>
          <a:ext cx="8229600" cy="1828800"/>
        </p:xfrm>
        <a:graphic>
          <a:graphicData uri="http://schemas.openxmlformats.org/drawingml/2006/table">
            <a:tbl>
              <a:tblPr>
                <a:tableStyleId>{9D7B26C5-4107-4FEC-AEDC-1716B250A1EF}</a:tableStyleId>
              </a:tblPr>
              <a:tblGrid>
                <a:gridCol w="4114800">
                  <a:extLst>
                    <a:ext uri="{9D8B030D-6E8A-4147-A177-3AD203B41FA5}">
                      <a16:colId xmlns:a16="http://schemas.microsoft.com/office/drawing/2014/main" val="2402388703"/>
                    </a:ext>
                  </a:extLst>
                </a:gridCol>
                <a:gridCol w="4114800">
                  <a:extLst>
                    <a:ext uri="{9D8B030D-6E8A-4147-A177-3AD203B41FA5}">
                      <a16:colId xmlns:a16="http://schemas.microsoft.com/office/drawing/2014/main" val="1179421367"/>
                    </a:ext>
                  </a:extLst>
                </a:gridCol>
              </a:tblGrid>
              <a:tr h="0">
                <a:tc>
                  <a:txBody>
                    <a:bodyPr/>
                    <a:lstStyle/>
                    <a:p>
                      <a:r>
                        <a:rPr lang="en-US" dirty="0"/>
                        <a:t>✅ Advantages </a:t>
                      </a:r>
                    </a:p>
                  </a:txBody>
                  <a:tcPr anchor="ctr"/>
                </a:tc>
                <a:tc>
                  <a:txBody>
                    <a:bodyPr/>
                    <a:lstStyle/>
                    <a:p>
                      <a:r>
                        <a:rPr lang="en-US" dirty="0"/>
                        <a:t>❌ Disadvantages</a:t>
                      </a:r>
                    </a:p>
                  </a:txBody>
                  <a:tcPr anchor="ctr"/>
                </a:tc>
                <a:extLst>
                  <a:ext uri="{0D108BD9-81ED-4DB2-BD59-A6C34878D82A}">
                    <a16:rowId xmlns:a16="http://schemas.microsoft.com/office/drawing/2014/main" val="622263993"/>
                  </a:ext>
                </a:extLst>
              </a:tr>
              <a:tr h="0">
                <a:tc>
                  <a:txBody>
                    <a:bodyPr/>
                    <a:lstStyle/>
                    <a:p>
                      <a:r>
                        <a:rPr lang="en-US"/>
                        <a:t>⚡ </a:t>
                      </a:r>
                      <a:r>
                        <a:rPr lang="en-US" b="1"/>
                        <a:t>Faster training</a:t>
                      </a:r>
                      <a:endParaRPr lang="en-US"/>
                    </a:p>
                  </a:txBody>
                  <a:tcPr anchor="ctr"/>
                </a:tc>
                <a:tc>
                  <a:txBody>
                    <a:bodyPr/>
                    <a:lstStyle/>
                    <a:p>
                      <a:r>
                        <a:rPr lang="en-US" b="1" dirty="0"/>
                        <a:t>Less expressive than LSTM</a:t>
                      </a:r>
                      <a:endParaRPr lang="en-US" dirty="0"/>
                    </a:p>
                  </a:txBody>
                  <a:tcPr anchor="ctr"/>
                </a:tc>
                <a:extLst>
                  <a:ext uri="{0D108BD9-81ED-4DB2-BD59-A6C34878D82A}">
                    <a16:rowId xmlns:a16="http://schemas.microsoft.com/office/drawing/2014/main" val="504381015"/>
                  </a:ext>
                </a:extLst>
              </a:tr>
              <a:tr h="0">
                <a:tc>
                  <a:txBody>
                    <a:bodyPr/>
                    <a:lstStyle/>
                    <a:p>
                      <a:r>
                        <a:rPr lang="en-US"/>
                        <a:t>📉 </a:t>
                      </a:r>
                      <a:r>
                        <a:rPr lang="en-US" b="1"/>
                        <a:t>Less computational cost</a:t>
                      </a:r>
                      <a:endParaRPr lang="en-US"/>
                    </a:p>
                  </a:txBody>
                  <a:tcPr anchor="ctr"/>
                </a:tc>
                <a:tc>
                  <a:txBody>
                    <a:bodyPr/>
                    <a:lstStyle/>
                    <a:p>
                      <a:r>
                        <a:rPr lang="en-US" b="1" dirty="0"/>
                        <a:t>Less research coverage</a:t>
                      </a:r>
                    </a:p>
                  </a:txBody>
                  <a:tcPr anchor="ctr"/>
                </a:tc>
                <a:extLst>
                  <a:ext uri="{0D108BD9-81ED-4DB2-BD59-A6C34878D82A}">
                    <a16:rowId xmlns:a16="http://schemas.microsoft.com/office/drawing/2014/main" val="1651482019"/>
                  </a:ext>
                </a:extLst>
              </a:tr>
              <a:tr h="0">
                <a:tc>
                  <a:txBody>
                    <a:bodyPr/>
                    <a:lstStyle/>
                    <a:p>
                      <a:r>
                        <a:rPr lang="en-US"/>
                        <a:t>🎯 </a:t>
                      </a:r>
                      <a:r>
                        <a:rPr lang="en-US" b="1"/>
                        <a:t>Competitive performance</a:t>
                      </a:r>
                      <a:endParaRPr lang="en-US"/>
                    </a:p>
                  </a:txBody>
                  <a:tcPr anchor="ctr"/>
                </a:tc>
                <a:tc>
                  <a:txBody>
                    <a:bodyPr/>
                    <a:lstStyle/>
                    <a:p>
                      <a:endParaRPr lang="en-US" dirty="0"/>
                    </a:p>
                  </a:txBody>
                  <a:tcPr anchor="ctr"/>
                </a:tc>
                <a:extLst>
                  <a:ext uri="{0D108BD9-81ED-4DB2-BD59-A6C34878D82A}">
                    <a16:rowId xmlns:a16="http://schemas.microsoft.com/office/drawing/2014/main" val="3446963785"/>
                  </a:ext>
                </a:extLst>
              </a:tr>
              <a:tr h="0">
                <a:tc>
                  <a:txBody>
                    <a:bodyPr/>
                    <a:lstStyle/>
                    <a:p>
                      <a:r>
                        <a:rPr lang="en-US"/>
                        <a:t>📦 </a:t>
                      </a:r>
                      <a:r>
                        <a:rPr lang="en-US" b="1"/>
                        <a:t>Compact design</a:t>
                      </a:r>
                      <a:endParaRPr lang="en-US"/>
                    </a:p>
                  </a:txBody>
                  <a:tcPr anchor="ctr"/>
                </a:tc>
                <a:tc>
                  <a:txBody>
                    <a:bodyPr/>
                    <a:lstStyle/>
                    <a:p>
                      <a:endParaRPr lang="en-US" dirty="0"/>
                    </a:p>
                  </a:txBody>
                  <a:tcPr anchor="ctr"/>
                </a:tc>
                <a:extLst>
                  <a:ext uri="{0D108BD9-81ED-4DB2-BD59-A6C34878D82A}">
                    <a16:rowId xmlns:a16="http://schemas.microsoft.com/office/drawing/2014/main" val="3006241625"/>
                  </a:ext>
                </a:extLst>
              </a:tr>
            </a:tbl>
          </a:graphicData>
        </a:graphic>
      </p:graphicFrame>
    </p:spTree>
    <p:extLst>
      <p:ext uri="{BB962C8B-B14F-4D97-AF65-F5344CB8AC3E}">
        <p14:creationId xmlns:p14="http://schemas.microsoft.com/office/powerpoint/2010/main" val="1009438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6869638" cy="584775"/>
          </a:xfrm>
          <a:prstGeom prst="rect">
            <a:avLst/>
          </a:prstGeom>
        </p:spPr>
        <p:txBody>
          <a:bodyPr wrap="none">
            <a:spAutoFit/>
          </a:bodyPr>
          <a:lstStyle/>
          <a:p>
            <a:r>
              <a:rPr lang="en-US" sz="3200" b="1" dirty="0"/>
              <a:t>GAN (</a:t>
            </a:r>
            <a:r>
              <a:rPr lang="en-US" sz="3200" b="1" i="0" dirty="0">
                <a:solidFill>
                  <a:srgbClr val="001D35"/>
                </a:solidFill>
                <a:effectLst/>
                <a:latin typeface="Google Sans"/>
              </a:rPr>
              <a:t>Generative Adversarial Network</a:t>
            </a:r>
            <a:r>
              <a:rPr lang="en-US" sz="3200" b="1" dirty="0"/>
              <a:t>) </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78</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6082" name="Picture 2" descr="شبکه عصبی gan و تولید چهره"/>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752600"/>
            <a:ext cx="6286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346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562659" cy="584775"/>
          </a:xfrm>
          <a:prstGeom prst="rect">
            <a:avLst/>
          </a:prstGeom>
        </p:spPr>
        <p:txBody>
          <a:bodyPr wrap="none">
            <a:spAutoFit/>
          </a:bodyPr>
          <a:lstStyle/>
          <a:p>
            <a:r>
              <a:rPr lang="en-US" sz="3200" b="1" dirty="0"/>
              <a:t>Neural Network Elements</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7</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685800" y="1143000"/>
            <a:ext cx="7467600" cy="1615827"/>
          </a:xfrm>
          <a:prstGeom prst="rect">
            <a:avLst/>
          </a:prstGeom>
        </p:spPr>
        <p:txBody>
          <a:bodyPr wrap="square">
            <a:spAutoFit/>
          </a:bodyPr>
          <a:lstStyle/>
          <a:p>
            <a:pPr>
              <a:lnSpc>
                <a:spcPct val="150000"/>
              </a:lnSpc>
            </a:pPr>
            <a:r>
              <a:rPr lang="en-US" b="1" dirty="0"/>
              <a:t>Weights</a:t>
            </a:r>
            <a:r>
              <a:rPr lang="fa-IR" b="1" dirty="0"/>
              <a:t>:</a:t>
            </a:r>
            <a:r>
              <a:rPr lang="en-US" dirty="0"/>
              <a:t> </a:t>
            </a:r>
          </a:p>
          <a:p>
            <a:r>
              <a:rPr lang="en-US" dirty="0"/>
              <a:t>Initialize the weights </a:t>
            </a:r>
            <a:r>
              <a:rPr lang="en-US" dirty="0">
                <a:solidFill>
                  <a:srgbClr val="FF0000"/>
                </a:solidFill>
              </a:rPr>
              <a:t>randomly</a:t>
            </a:r>
            <a:r>
              <a:rPr lang="en-US" dirty="0"/>
              <a:t> and these weights are </a:t>
            </a:r>
            <a:r>
              <a:rPr lang="en-US" dirty="0">
                <a:solidFill>
                  <a:srgbClr val="FF0000"/>
                </a:solidFill>
              </a:rPr>
              <a:t>updated during </a:t>
            </a:r>
            <a:r>
              <a:rPr lang="en-US" dirty="0"/>
              <a:t>the model training process. </a:t>
            </a:r>
          </a:p>
          <a:p>
            <a:r>
              <a:rPr lang="en-US" dirty="0"/>
              <a:t>Assigns </a:t>
            </a:r>
            <a:r>
              <a:rPr lang="en-US" dirty="0">
                <a:solidFill>
                  <a:srgbClr val="FF0000"/>
                </a:solidFill>
              </a:rPr>
              <a:t>a higher weight </a:t>
            </a:r>
            <a:r>
              <a:rPr lang="en-US" dirty="0"/>
              <a:t>to the input it considers </a:t>
            </a:r>
            <a:r>
              <a:rPr lang="en-US" dirty="0">
                <a:solidFill>
                  <a:srgbClr val="FF0000"/>
                </a:solidFill>
              </a:rPr>
              <a:t>more important </a:t>
            </a:r>
            <a:r>
              <a:rPr lang="en-US" dirty="0"/>
              <a:t>as compared to the ones which are considered less important.</a:t>
            </a:r>
          </a:p>
        </p:txBody>
      </p:sp>
      <p:sp>
        <p:nvSpPr>
          <p:cNvPr id="12" name="Rectangle 11"/>
          <p:cNvSpPr/>
          <p:nvPr/>
        </p:nvSpPr>
        <p:spPr>
          <a:xfrm>
            <a:off x="685800" y="3049726"/>
            <a:ext cx="7467600" cy="1338828"/>
          </a:xfrm>
          <a:prstGeom prst="rect">
            <a:avLst/>
          </a:prstGeom>
        </p:spPr>
        <p:txBody>
          <a:bodyPr wrap="square">
            <a:spAutoFit/>
          </a:bodyPr>
          <a:lstStyle/>
          <a:p>
            <a:pPr>
              <a:lnSpc>
                <a:spcPct val="150000"/>
              </a:lnSpc>
            </a:pPr>
            <a:r>
              <a:rPr lang="en-US" b="1" dirty="0"/>
              <a:t>Bias</a:t>
            </a:r>
            <a:r>
              <a:rPr lang="fa-IR" b="1" dirty="0"/>
              <a:t>:</a:t>
            </a:r>
            <a:r>
              <a:rPr lang="en-US" dirty="0"/>
              <a:t> </a:t>
            </a:r>
          </a:p>
          <a:p>
            <a:r>
              <a:rPr lang="en-US" dirty="0"/>
              <a:t>Bias is an additional input.</a:t>
            </a:r>
          </a:p>
          <a:p>
            <a:r>
              <a:rPr lang="en-US" dirty="0"/>
              <a:t>The bias is not dependent nor impacted by the preceding layer. </a:t>
            </a:r>
          </a:p>
          <a:p>
            <a:r>
              <a:rPr lang="en-US" dirty="0"/>
              <a:t>In simple words, bias is the </a:t>
            </a:r>
            <a:r>
              <a:rPr lang="en-US" dirty="0">
                <a:solidFill>
                  <a:srgbClr val="FF0000"/>
                </a:solidFill>
              </a:rPr>
              <a:t>intercept</a:t>
            </a:r>
            <a:r>
              <a:rPr lang="en-US" dirty="0"/>
              <a:t> term and is constant. </a:t>
            </a:r>
          </a:p>
        </p:txBody>
      </p:sp>
      <p:sp>
        <p:nvSpPr>
          <p:cNvPr id="16" name="Rectangle 15"/>
          <p:cNvSpPr/>
          <p:nvPr/>
        </p:nvSpPr>
        <p:spPr>
          <a:xfrm>
            <a:off x="685800" y="4800600"/>
            <a:ext cx="7467600" cy="1061829"/>
          </a:xfrm>
          <a:prstGeom prst="rect">
            <a:avLst/>
          </a:prstGeom>
        </p:spPr>
        <p:txBody>
          <a:bodyPr wrap="square">
            <a:spAutoFit/>
          </a:bodyPr>
          <a:lstStyle/>
          <a:p>
            <a:pPr>
              <a:lnSpc>
                <a:spcPct val="150000"/>
              </a:lnSpc>
            </a:pPr>
            <a:r>
              <a:rPr lang="en-US" b="1" dirty="0"/>
              <a:t>Activation Function: </a:t>
            </a:r>
          </a:p>
          <a:p>
            <a:r>
              <a:rPr lang="en-US" dirty="0"/>
              <a:t>The activation function </a:t>
            </a:r>
            <a:r>
              <a:rPr lang="en-US" dirty="0">
                <a:solidFill>
                  <a:srgbClr val="FF0000"/>
                </a:solidFill>
              </a:rPr>
              <a:t>translates</a:t>
            </a:r>
            <a:r>
              <a:rPr lang="en-US" dirty="0"/>
              <a:t> the input signals to output signals.</a:t>
            </a:r>
          </a:p>
          <a:p>
            <a:r>
              <a:rPr lang="en-US" dirty="0"/>
              <a:t>Also called </a:t>
            </a:r>
            <a:r>
              <a:rPr lang="en-US" dirty="0">
                <a:solidFill>
                  <a:srgbClr val="FF0000"/>
                </a:solidFill>
              </a:rPr>
              <a:t>transfer function</a:t>
            </a:r>
            <a:r>
              <a:rPr lang="en-US" dirty="0"/>
              <a:t>.</a:t>
            </a:r>
          </a:p>
        </p:txBody>
      </p:sp>
    </p:spTree>
    <p:extLst>
      <p:ext uri="{BB962C8B-B14F-4D97-AF65-F5344CB8AC3E}">
        <p14:creationId xmlns:p14="http://schemas.microsoft.com/office/powerpoint/2010/main" val="11229866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0800" y="2605029"/>
            <a:ext cx="5228034" cy="646331"/>
          </a:xfrm>
          <a:prstGeom prst="rect">
            <a:avLst/>
          </a:prstGeom>
        </p:spPr>
        <p:txBody>
          <a:bodyPr wrap="none">
            <a:spAutoFit/>
          </a:bodyPr>
          <a:lstStyle/>
          <a:p>
            <a:pPr lvl="0"/>
            <a:r>
              <a:rPr lang="en-US" sz="3600" b="1" dirty="0"/>
              <a:t>Recurrent Neural Network</a:t>
            </a:r>
            <a:endParaRPr lang="en-US" sz="3600" dirty="0"/>
          </a:p>
        </p:txBody>
      </p:sp>
      <p:cxnSp>
        <p:nvCxnSpPr>
          <p:cNvPr id="6" name="Straight Connector 5"/>
          <p:cNvCxnSpPr/>
          <p:nvPr/>
        </p:nvCxnSpPr>
        <p:spPr>
          <a:xfrm>
            <a:off x="2590800" y="3429000"/>
            <a:ext cx="5486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22" descr="Neural Network Icon - Neural Network Icon Png - Free Transparent PNG  Clipart Images Download"/>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701929" y="2552700"/>
            <a:ext cx="1888871" cy="1752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4E4F67-F4EA-4DA9-8772-3F8CBCA844EA}"/>
              </a:ext>
            </a:extLst>
          </p:cNvPr>
          <p:cNvSpPr txBox="1"/>
          <p:nvPr/>
        </p:nvSpPr>
        <p:spPr>
          <a:xfrm>
            <a:off x="3619500" y="3505200"/>
            <a:ext cx="3429000" cy="584775"/>
          </a:xfrm>
          <a:prstGeom prst="rect">
            <a:avLst/>
          </a:prstGeom>
          <a:noFill/>
        </p:spPr>
        <p:txBody>
          <a:bodyPr wrap="square">
            <a:spAutoFit/>
          </a:bodyPr>
          <a:lstStyle/>
          <a:p>
            <a:r>
              <a:rPr lang="en-US" sz="3200" b="1" dirty="0"/>
              <a:t>Another Models</a:t>
            </a:r>
            <a:endParaRPr lang="en-US" b="1" dirty="0"/>
          </a:p>
        </p:txBody>
      </p:sp>
    </p:spTree>
    <p:extLst>
      <p:ext uri="{BB962C8B-B14F-4D97-AF65-F5344CB8AC3E}">
        <p14:creationId xmlns:p14="http://schemas.microsoft.com/office/powerpoint/2010/main" val="2640620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209725" cy="584775"/>
          </a:xfrm>
          <a:prstGeom prst="rect">
            <a:avLst/>
          </a:prstGeom>
        </p:spPr>
        <p:txBody>
          <a:bodyPr wrap="none">
            <a:spAutoFit/>
          </a:bodyPr>
          <a:lstStyle/>
          <a:p>
            <a:pPr lvl="0"/>
            <a:r>
              <a:rPr lang="en-US" sz="3200" b="1" dirty="0"/>
              <a:t>Bidirectional RNN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80</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descr="Lenin Against Stalin - PESA Agora">
            <a:extLst>
              <a:ext uri="{FF2B5EF4-FFF2-40B4-BE49-F238E27FC236}">
                <a16:creationId xmlns:a16="http://schemas.microsoft.com/office/drawing/2014/main" id="{9F091C5C-3167-4640-A374-ADA186433E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784444"/>
            <a:ext cx="3705225" cy="2271713"/>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The role of Hitler - Why the Nazis achieved power - Higher History Revision  - BBC Bitesize">
            <a:extLst>
              <a:ext uri="{FF2B5EF4-FFF2-40B4-BE49-F238E27FC236}">
                <a16:creationId xmlns:a16="http://schemas.microsoft.com/office/drawing/2014/main" id="{A1D9D08E-B65F-41C2-8F3C-79161B4BBA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763012"/>
            <a:ext cx="4114800" cy="23145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191B4BF-E48C-4544-824D-861875C3CB23}"/>
              </a:ext>
            </a:extLst>
          </p:cNvPr>
          <p:cNvSpPr txBox="1"/>
          <p:nvPr/>
        </p:nvSpPr>
        <p:spPr>
          <a:xfrm>
            <a:off x="3018893" y="998889"/>
            <a:ext cx="3106213" cy="461665"/>
          </a:xfrm>
          <a:prstGeom prst="rect">
            <a:avLst/>
          </a:prstGeom>
          <a:noFill/>
        </p:spPr>
        <p:txBody>
          <a:bodyPr wrap="square">
            <a:spAutoFit/>
          </a:bodyPr>
          <a:lstStyle/>
          <a:p>
            <a:r>
              <a:rPr lang="en-US" sz="2400" b="1" dirty="0"/>
              <a:t>“The history will tell”</a:t>
            </a:r>
          </a:p>
        </p:txBody>
      </p:sp>
      <p:sp>
        <p:nvSpPr>
          <p:cNvPr id="21" name="TextBox 20">
            <a:extLst>
              <a:ext uri="{FF2B5EF4-FFF2-40B4-BE49-F238E27FC236}">
                <a16:creationId xmlns:a16="http://schemas.microsoft.com/office/drawing/2014/main" id="{35741402-CF79-44CF-8F52-7B1584A8F6E2}"/>
              </a:ext>
            </a:extLst>
          </p:cNvPr>
          <p:cNvSpPr txBox="1"/>
          <p:nvPr/>
        </p:nvSpPr>
        <p:spPr>
          <a:xfrm>
            <a:off x="457200" y="1629658"/>
            <a:ext cx="2362200" cy="369332"/>
          </a:xfrm>
          <a:prstGeom prst="rect">
            <a:avLst/>
          </a:prstGeom>
          <a:noFill/>
        </p:spPr>
        <p:txBody>
          <a:bodyPr wrap="square">
            <a:spAutoFit/>
          </a:bodyPr>
          <a:lstStyle/>
          <a:p>
            <a:r>
              <a:rPr lang="en-US" dirty="0"/>
              <a:t>Was it a good choice? </a:t>
            </a:r>
          </a:p>
        </p:txBody>
      </p:sp>
    </p:spTree>
    <p:extLst>
      <p:ext uri="{BB962C8B-B14F-4D97-AF65-F5344CB8AC3E}">
        <p14:creationId xmlns:p14="http://schemas.microsoft.com/office/powerpoint/2010/main" val="3601875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209725" cy="584775"/>
          </a:xfrm>
          <a:prstGeom prst="rect">
            <a:avLst/>
          </a:prstGeom>
        </p:spPr>
        <p:txBody>
          <a:bodyPr wrap="none">
            <a:spAutoFit/>
          </a:bodyPr>
          <a:lstStyle/>
          <a:p>
            <a:pPr lvl="0"/>
            <a:r>
              <a:rPr lang="en-US" sz="3200" b="1" dirty="0"/>
              <a:t>Bidirectional RNN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81</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TextBox 22">
            <a:extLst>
              <a:ext uri="{FF2B5EF4-FFF2-40B4-BE49-F238E27FC236}">
                <a16:creationId xmlns:a16="http://schemas.microsoft.com/office/drawing/2014/main" id="{17DC9A56-FE9E-4949-97CB-B09996131ABC}"/>
              </a:ext>
            </a:extLst>
          </p:cNvPr>
          <p:cNvSpPr txBox="1"/>
          <p:nvPr/>
        </p:nvSpPr>
        <p:spPr>
          <a:xfrm>
            <a:off x="817702" y="1676400"/>
            <a:ext cx="8250097" cy="2784737"/>
          </a:xfrm>
          <a:prstGeom prst="rect">
            <a:avLst/>
          </a:prstGeom>
          <a:noFill/>
        </p:spPr>
        <p:txBody>
          <a:bodyPr wrap="square">
            <a:spAutoFit/>
          </a:bodyPr>
          <a:lstStyle/>
          <a:p>
            <a:pPr>
              <a:lnSpc>
                <a:spcPct val="200000"/>
              </a:lnSpc>
            </a:pPr>
            <a:r>
              <a:rPr lang="en-US" dirty="0"/>
              <a:t>Standard RNNs take only the “past” into account.</a:t>
            </a:r>
          </a:p>
          <a:p>
            <a:pPr>
              <a:lnSpc>
                <a:spcPct val="200000"/>
              </a:lnSpc>
            </a:pPr>
            <a:r>
              <a:rPr lang="en-US" dirty="0"/>
              <a:t>In some applications the full sequence is available:</a:t>
            </a:r>
          </a:p>
          <a:p>
            <a:pPr lvl="1">
              <a:lnSpc>
                <a:spcPct val="200000"/>
              </a:lnSpc>
            </a:pPr>
            <a:r>
              <a:rPr lang="en-US" dirty="0"/>
              <a:t>- Non real-time language translation</a:t>
            </a:r>
          </a:p>
          <a:p>
            <a:pPr lvl="1">
              <a:lnSpc>
                <a:spcPct val="200000"/>
              </a:lnSpc>
            </a:pPr>
            <a:r>
              <a:rPr lang="en-US" dirty="0"/>
              <a:t>- Off line video analysis</a:t>
            </a:r>
          </a:p>
          <a:p>
            <a:pPr>
              <a:lnSpc>
                <a:spcPct val="200000"/>
              </a:lnSpc>
            </a:pPr>
            <a:r>
              <a:rPr lang="en-US" dirty="0"/>
              <a:t>Why not taking advantage of later steps to infer what happens in  earlier ones?</a:t>
            </a:r>
          </a:p>
        </p:txBody>
      </p:sp>
    </p:spTree>
    <p:extLst>
      <p:ext uri="{BB962C8B-B14F-4D97-AF65-F5344CB8AC3E}">
        <p14:creationId xmlns:p14="http://schemas.microsoft.com/office/powerpoint/2010/main" val="13409111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209725" cy="584775"/>
          </a:xfrm>
          <a:prstGeom prst="rect">
            <a:avLst/>
          </a:prstGeom>
        </p:spPr>
        <p:txBody>
          <a:bodyPr wrap="none">
            <a:spAutoFit/>
          </a:bodyPr>
          <a:lstStyle/>
          <a:p>
            <a:pPr lvl="0"/>
            <a:r>
              <a:rPr lang="en-US" sz="3200" b="1" dirty="0"/>
              <a:t>Bidirectional RNN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82</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TextBox 22">
            <a:extLst>
              <a:ext uri="{FF2B5EF4-FFF2-40B4-BE49-F238E27FC236}">
                <a16:creationId xmlns:a16="http://schemas.microsoft.com/office/drawing/2014/main" id="{17DC9A56-FE9E-4949-97CB-B09996131ABC}"/>
              </a:ext>
            </a:extLst>
          </p:cNvPr>
          <p:cNvSpPr txBox="1"/>
          <p:nvPr/>
        </p:nvSpPr>
        <p:spPr>
          <a:xfrm>
            <a:off x="817702" y="1676400"/>
            <a:ext cx="8250097" cy="2784737"/>
          </a:xfrm>
          <a:prstGeom prst="rect">
            <a:avLst/>
          </a:prstGeom>
          <a:noFill/>
        </p:spPr>
        <p:txBody>
          <a:bodyPr wrap="square">
            <a:spAutoFit/>
          </a:bodyPr>
          <a:lstStyle/>
          <a:p>
            <a:pPr>
              <a:lnSpc>
                <a:spcPct val="200000"/>
              </a:lnSpc>
            </a:pPr>
            <a:r>
              <a:rPr lang="en-US" dirty="0"/>
              <a:t>A </a:t>
            </a:r>
            <a:r>
              <a:rPr lang="en-US" b="1" dirty="0"/>
              <a:t>Bidirectional</a:t>
            </a:r>
            <a:r>
              <a:rPr lang="en-US" dirty="0"/>
              <a:t> RNN (Recurrent Neural Network) is a type of RNN that processes input sequences in both </a:t>
            </a:r>
            <a:r>
              <a:rPr lang="en-US" b="1" dirty="0"/>
              <a:t>forward</a:t>
            </a:r>
            <a:r>
              <a:rPr lang="en-US" dirty="0"/>
              <a:t> and </a:t>
            </a:r>
            <a:r>
              <a:rPr lang="en-US" b="1" dirty="0"/>
              <a:t>backward</a:t>
            </a:r>
            <a:r>
              <a:rPr lang="en-US" dirty="0"/>
              <a:t> directions, using two separate RNN layers. This allows the network to capture context from both past and future states simultaneously, potentially improving performance on tasks where context from both directions is important. </a:t>
            </a:r>
          </a:p>
        </p:txBody>
      </p:sp>
    </p:spTree>
    <p:extLst>
      <p:ext uri="{BB962C8B-B14F-4D97-AF65-F5344CB8AC3E}">
        <p14:creationId xmlns:p14="http://schemas.microsoft.com/office/powerpoint/2010/main" val="4158356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2499402" cy="584775"/>
          </a:xfrm>
          <a:prstGeom prst="rect">
            <a:avLst/>
          </a:prstGeom>
        </p:spPr>
        <p:txBody>
          <a:bodyPr wrap="none">
            <a:spAutoFit/>
          </a:bodyPr>
          <a:lstStyle/>
          <a:p>
            <a:pPr lvl="0"/>
            <a:r>
              <a:rPr lang="en-US" sz="3200" b="1" dirty="0"/>
              <a:t>Seq2Seq RNN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83</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TextBox 22">
            <a:extLst>
              <a:ext uri="{FF2B5EF4-FFF2-40B4-BE49-F238E27FC236}">
                <a16:creationId xmlns:a16="http://schemas.microsoft.com/office/drawing/2014/main" id="{17DC9A56-FE9E-4949-97CB-B09996131ABC}"/>
              </a:ext>
            </a:extLst>
          </p:cNvPr>
          <p:cNvSpPr txBox="1"/>
          <p:nvPr/>
        </p:nvSpPr>
        <p:spPr>
          <a:xfrm>
            <a:off x="838200" y="1035149"/>
            <a:ext cx="8250097" cy="1676741"/>
          </a:xfrm>
          <a:prstGeom prst="rect">
            <a:avLst/>
          </a:prstGeom>
          <a:noFill/>
        </p:spPr>
        <p:txBody>
          <a:bodyPr wrap="square">
            <a:spAutoFit/>
          </a:bodyPr>
          <a:lstStyle/>
          <a:p>
            <a:pPr>
              <a:lnSpc>
                <a:spcPct val="200000"/>
              </a:lnSpc>
            </a:pPr>
            <a:r>
              <a:rPr lang="en-US" b="0" i="0" dirty="0">
                <a:solidFill>
                  <a:srgbClr val="001D35"/>
                </a:solidFill>
                <a:effectLst/>
                <a:latin typeface="Google Sans"/>
              </a:rPr>
              <a:t>A sequence-to-sequence (seq2seq) model is </a:t>
            </a:r>
            <a:r>
              <a:rPr lang="en-US" dirty="0"/>
              <a:t>a type of neural network architecture designed to convert input sequences into output sequences.</a:t>
            </a:r>
          </a:p>
          <a:p>
            <a:pPr>
              <a:lnSpc>
                <a:spcPct val="200000"/>
              </a:lnSpc>
            </a:pPr>
            <a:r>
              <a:rPr lang="en-US" b="0" i="0" dirty="0">
                <a:solidFill>
                  <a:srgbClr val="001D35"/>
                </a:solidFill>
                <a:effectLst/>
                <a:latin typeface="Google Sans"/>
              </a:rPr>
              <a:t>machine translation, text summarization, and chatbot responses. </a:t>
            </a:r>
            <a:endParaRPr lang="en-US" dirty="0"/>
          </a:p>
        </p:txBody>
      </p:sp>
      <p:pic>
        <p:nvPicPr>
          <p:cNvPr id="47106" name="Picture 2" descr="GitHub - sooftware/seq2seq: PyTorch implementation of the RNN-based  sequence-to-sequence architecture.">
            <a:extLst>
              <a:ext uri="{FF2B5EF4-FFF2-40B4-BE49-F238E27FC236}">
                <a16:creationId xmlns:a16="http://schemas.microsoft.com/office/drawing/2014/main" id="{2A3FFE14-E767-4F8C-88E4-E3DE991B1A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29" b="6322"/>
          <a:stretch/>
        </p:blipFill>
        <p:spPr bwMode="auto">
          <a:xfrm>
            <a:off x="1295400" y="2803044"/>
            <a:ext cx="7010400" cy="2133601"/>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DF3045C0-53D3-46DC-B664-844DEA80D2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52777" y="4883256"/>
            <a:ext cx="5715000" cy="1800285"/>
          </a:xfrm>
          <a:prstGeom prst="rect">
            <a:avLst/>
          </a:prstGeom>
        </p:spPr>
      </p:pic>
    </p:spTree>
    <p:extLst>
      <p:ext uri="{BB962C8B-B14F-4D97-AF65-F5344CB8AC3E}">
        <p14:creationId xmlns:p14="http://schemas.microsoft.com/office/powerpoint/2010/main" val="265105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5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7106"/>
                                        </p:tgtEl>
                                      </p:cBhvr>
                                    </p:animEffect>
                                    <p:set>
                                      <p:cBhvr>
                                        <p:cTn id="17" dur="1" fill="hold">
                                          <p:stCondLst>
                                            <p:cond delay="499"/>
                                          </p:stCondLst>
                                        </p:cTn>
                                        <p:tgtEl>
                                          <p:spTgt spid="4710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726948" cy="584775"/>
          </a:xfrm>
          <a:prstGeom prst="rect">
            <a:avLst/>
          </a:prstGeom>
        </p:spPr>
        <p:txBody>
          <a:bodyPr wrap="none">
            <a:spAutoFit/>
          </a:bodyPr>
          <a:lstStyle/>
          <a:p>
            <a:r>
              <a:rPr lang="en-US" sz="3200" b="1" dirty="0"/>
              <a:t>Compare</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84</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descr="mlp vs cnn vs rnn"/>
          <p:cNvPicPr>
            <a:picLocks noChangeAspect="1" noChangeArrowheads="1"/>
          </p:cNvPicPr>
          <p:nvPr/>
        </p:nvPicPr>
        <p:blipFill rotWithShape="1">
          <a:blip r:embed="rId5">
            <a:extLst>
              <a:ext uri="{28A0092B-C50C-407E-A947-70E740481C1C}">
                <a14:useLocalDpi xmlns:a14="http://schemas.microsoft.com/office/drawing/2010/main" val="0"/>
              </a:ext>
            </a:extLst>
          </a:blip>
          <a:srcRect l="15963" t="8876" r="14259" b="7663"/>
          <a:stretch/>
        </p:blipFill>
        <p:spPr bwMode="auto">
          <a:xfrm>
            <a:off x="1047750" y="2133600"/>
            <a:ext cx="69786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7078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3513911" cy="584775"/>
          </a:xfrm>
          <a:prstGeom prst="rect">
            <a:avLst/>
          </a:prstGeom>
        </p:spPr>
        <p:txBody>
          <a:bodyPr wrap="none">
            <a:spAutoFit/>
          </a:bodyPr>
          <a:lstStyle/>
          <a:p>
            <a:pPr lvl="0"/>
            <a:r>
              <a:rPr lang="en-US" sz="3200" b="1" dirty="0"/>
              <a:t>Data Augmentation</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85</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Rectangle 2"/>
          <p:cNvSpPr/>
          <p:nvPr/>
        </p:nvSpPr>
        <p:spPr>
          <a:xfrm>
            <a:off x="1069974" y="1447800"/>
            <a:ext cx="7007225" cy="4662815"/>
          </a:xfrm>
          <a:prstGeom prst="rect">
            <a:avLst/>
          </a:prstGeom>
        </p:spPr>
        <p:txBody>
          <a:bodyPr wrap="square">
            <a:spAutoFit/>
          </a:bodyPr>
          <a:lstStyle/>
          <a:p>
            <a:pPr>
              <a:lnSpc>
                <a:spcPct val="150000"/>
              </a:lnSpc>
            </a:pPr>
            <a:r>
              <a:rPr lang="en-US" dirty="0"/>
              <a:t>Data Augmentation refers to the </a:t>
            </a:r>
            <a:r>
              <a:rPr lang="en-US" dirty="0">
                <a:solidFill>
                  <a:srgbClr val="FF0000"/>
                </a:solidFill>
              </a:rPr>
              <a:t>addition of new data derived</a:t>
            </a:r>
            <a:r>
              <a:rPr lang="en-US" dirty="0"/>
              <a:t> from the given data, which might prove to be</a:t>
            </a:r>
            <a:r>
              <a:rPr lang="en-US" dirty="0">
                <a:solidFill>
                  <a:srgbClr val="FF0000"/>
                </a:solidFill>
              </a:rPr>
              <a:t> beneficial for prediction</a:t>
            </a:r>
            <a:r>
              <a:rPr lang="en-US" dirty="0"/>
              <a:t>. For example, it might be easier to view the cat in a dark image if you brighten it, or for instance, a 9 in the digit recognition might be slightly tilted or rotated. In this case, rotation would solve the problem and increase the accuracy of our model. By rotating or brightening we’re improving the quality of our data. This is known as Data augmentation.</a:t>
            </a:r>
          </a:p>
          <a:p>
            <a:pPr>
              <a:lnSpc>
                <a:spcPct val="150000"/>
              </a:lnSpc>
            </a:pPr>
            <a:endParaRPr lang="en-US" dirty="0"/>
          </a:p>
          <a:p>
            <a:pPr>
              <a:lnSpc>
                <a:spcPct val="150000"/>
              </a:lnSpc>
            </a:pPr>
            <a:r>
              <a:rPr lang="en-US" dirty="0"/>
              <a:t>Rotation</a:t>
            </a:r>
          </a:p>
          <a:p>
            <a:pPr>
              <a:lnSpc>
                <a:spcPct val="150000"/>
              </a:lnSpc>
            </a:pPr>
            <a:r>
              <a:rPr lang="en-US" dirty="0"/>
              <a:t>Contrast</a:t>
            </a:r>
          </a:p>
          <a:p>
            <a:pPr>
              <a:lnSpc>
                <a:spcPct val="150000"/>
              </a:lnSpc>
            </a:pPr>
            <a:r>
              <a:rPr lang="en-US" dirty="0"/>
              <a:t>….</a:t>
            </a:r>
          </a:p>
        </p:txBody>
      </p:sp>
    </p:spTree>
    <p:extLst>
      <p:ext uri="{BB962C8B-B14F-4D97-AF65-F5344CB8AC3E}">
        <p14:creationId xmlns:p14="http://schemas.microsoft.com/office/powerpoint/2010/main" val="10050994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389932" cy="584775"/>
          </a:xfrm>
          <a:prstGeom prst="rect">
            <a:avLst/>
          </a:prstGeom>
        </p:spPr>
        <p:txBody>
          <a:bodyPr wrap="none">
            <a:spAutoFit/>
          </a:bodyPr>
          <a:lstStyle/>
          <a:p>
            <a:pPr lvl="0"/>
            <a:r>
              <a:rPr lang="en-US" sz="3200" b="1" dirty="0"/>
              <a:t>Project</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86</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762000" y="1463231"/>
            <a:ext cx="7391400" cy="461985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Goal</a:t>
            </a:r>
          </a:p>
          <a:p>
            <a:pPr marL="742950" lvl="1" indent="-285750">
              <a:lnSpc>
                <a:spcPct val="150000"/>
              </a:lnSpc>
              <a:buFont typeface="Arial" panose="020B0604020202020204" pitchFamily="34" charset="0"/>
              <a:buChar char="•"/>
            </a:pPr>
            <a:r>
              <a:rPr lang="en-US" sz="1800" b="1" dirty="0"/>
              <a:t>Demand Prediction</a:t>
            </a:r>
          </a:p>
          <a:p>
            <a:pPr marL="285750" indent="-285750">
              <a:lnSpc>
                <a:spcPct val="150000"/>
              </a:lnSpc>
              <a:buFont typeface="Arial" panose="020B0604020202020204" pitchFamily="34" charset="0"/>
              <a:buChar char="•"/>
            </a:pPr>
            <a:r>
              <a:rPr lang="en-US" dirty="0"/>
              <a:t>Model</a:t>
            </a:r>
          </a:p>
          <a:p>
            <a:pPr marL="742950" lvl="1" indent="-285750">
              <a:lnSpc>
                <a:spcPct val="150000"/>
              </a:lnSpc>
              <a:buFont typeface="Arial" panose="020B0604020202020204" pitchFamily="34" charset="0"/>
              <a:buChar char="•"/>
            </a:pPr>
            <a:r>
              <a:rPr lang="en-US" dirty="0"/>
              <a:t>Regression</a:t>
            </a:r>
          </a:p>
          <a:p>
            <a:pPr marL="742950" lvl="1" indent="-285750">
              <a:lnSpc>
                <a:spcPct val="150000"/>
              </a:lnSpc>
              <a:buFont typeface="Arial" panose="020B0604020202020204" pitchFamily="34" charset="0"/>
              <a:buChar char="•"/>
            </a:pPr>
            <a:r>
              <a:rPr lang="en-US" dirty="0"/>
              <a:t>Sequential</a:t>
            </a:r>
          </a:p>
          <a:p>
            <a:pPr marL="285750" indent="-285750">
              <a:lnSpc>
                <a:spcPct val="150000"/>
              </a:lnSpc>
              <a:buFont typeface="Arial" panose="020B0604020202020204" pitchFamily="34" charset="0"/>
              <a:buChar char="•"/>
            </a:pPr>
            <a:r>
              <a:rPr lang="en-US" dirty="0"/>
              <a:t>Main Features</a:t>
            </a:r>
          </a:p>
          <a:p>
            <a:pPr marL="742950" lvl="1" indent="-285750">
              <a:lnSpc>
                <a:spcPct val="150000"/>
              </a:lnSpc>
              <a:buFont typeface="Arial" panose="020B0604020202020204" pitchFamily="34" charset="0"/>
              <a:buChar char="•"/>
            </a:pPr>
            <a:r>
              <a:rPr lang="en-US" dirty="0"/>
              <a:t>Checker, Requester, Ride, </a:t>
            </a:r>
            <a:r>
              <a:rPr lang="en-US" dirty="0">
                <a:solidFill>
                  <a:srgbClr val="FF0000"/>
                </a:solidFill>
              </a:rPr>
              <a:t>Fare</a:t>
            </a:r>
            <a:r>
              <a:rPr lang="en-US" dirty="0"/>
              <a:t>, Event, Weather, …</a:t>
            </a:r>
          </a:p>
          <a:p>
            <a:pPr marL="285750" indent="-285750">
              <a:lnSpc>
                <a:spcPct val="150000"/>
              </a:lnSpc>
              <a:buFont typeface="Arial" panose="020B0604020202020204" pitchFamily="34" charset="0"/>
              <a:buChar char="•"/>
            </a:pPr>
            <a:r>
              <a:rPr lang="en-US" dirty="0"/>
              <a:t>Second Features</a:t>
            </a:r>
          </a:p>
          <a:p>
            <a:pPr marL="742950" lvl="1" indent="-285750">
              <a:lnSpc>
                <a:spcPct val="150000"/>
              </a:lnSpc>
              <a:buFont typeface="Arial" panose="020B0604020202020204" pitchFamily="34" charset="0"/>
              <a:buChar char="•"/>
            </a:pPr>
            <a:r>
              <a:rPr lang="en-US" dirty="0"/>
              <a:t>Feature Extraction</a:t>
            </a:r>
          </a:p>
          <a:p>
            <a:pPr marL="1200150" lvl="2" indent="-285750">
              <a:lnSpc>
                <a:spcPct val="150000"/>
              </a:lnSpc>
              <a:buFont typeface="Arial" panose="020B0604020202020204" pitchFamily="34" charset="0"/>
              <a:buChar char="•"/>
            </a:pPr>
            <a:r>
              <a:rPr lang="en-US" dirty="0"/>
              <a:t>Temporal Data</a:t>
            </a:r>
          </a:p>
          <a:p>
            <a:pPr marL="1200150" lvl="2" indent="-285750">
              <a:lnSpc>
                <a:spcPct val="150000"/>
              </a:lnSpc>
              <a:buFont typeface="Arial" panose="020B0604020202020204" pitchFamily="34" charset="0"/>
              <a:buChar char="•"/>
            </a:pPr>
            <a:r>
              <a:rPr lang="en-US" dirty="0"/>
              <a:t>Sequence</a:t>
            </a:r>
          </a:p>
        </p:txBody>
      </p:sp>
    </p:spTree>
    <p:extLst>
      <p:ext uri="{BB962C8B-B14F-4D97-AF65-F5344CB8AC3E}">
        <p14:creationId xmlns:p14="http://schemas.microsoft.com/office/powerpoint/2010/main" val="4052822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714315" cy="584775"/>
          </a:xfrm>
          <a:prstGeom prst="rect">
            <a:avLst/>
          </a:prstGeom>
        </p:spPr>
        <p:txBody>
          <a:bodyPr wrap="none">
            <a:spAutoFit/>
          </a:bodyPr>
          <a:lstStyle/>
          <a:p>
            <a:pPr lvl="0"/>
            <a:r>
              <a:rPr lang="en-US" sz="3200" b="1" i="0" dirty="0">
                <a:solidFill>
                  <a:srgbClr val="000000"/>
                </a:solidFill>
                <a:effectLst/>
              </a:rPr>
              <a:t>Methods</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87</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784426" y="1676400"/>
            <a:ext cx="7391400" cy="4204356"/>
          </a:xfrm>
          <a:prstGeom prst="rect">
            <a:avLst/>
          </a:prstGeom>
        </p:spPr>
        <p:txBody>
          <a:bodyPr wrap="square">
            <a:spAutoFit/>
          </a:bodyPr>
          <a:lstStyle/>
          <a:p>
            <a:pPr>
              <a:lnSpc>
                <a:spcPct val="150000"/>
              </a:lnSpc>
              <a:buFont typeface="Arial" panose="020B0604020202020204" pitchFamily="34" charset="0"/>
              <a:buChar char="•"/>
            </a:pPr>
            <a:r>
              <a:rPr lang="en-US" b="0" i="0" dirty="0">
                <a:solidFill>
                  <a:srgbClr val="000000"/>
                </a:solidFill>
                <a:effectLst/>
              </a:rPr>
              <a:t>Statistic methods: </a:t>
            </a:r>
            <a:endParaRPr lang="en-US" dirty="0"/>
          </a:p>
          <a:p>
            <a:pPr marL="742950" lvl="1" indent="-285750">
              <a:lnSpc>
                <a:spcPct val="150000"/>
              </a:lnSpc>
              <a:buFont typeface="Arial" panose="020B0604020202020204" pitchFamily="34" charset="0"/>
              <a:buChar char="•"/>
            </a:pPr>
            <a:r>
              <a:rPr lang="en-US" b="0" i="0" dirty="0">
                <a:solidFill>
                  <a:srgbClr val="000000"/>
                </a:solidFill>
                <a:effectLst/>
              </a:rPr>
              <a:t>ARIMA</a:t>
            </a:r>
            <a:endParaRPr lang="en-US" dirty="0"/>
          </a:p>
          <a:p>
            <a:pPr marL="742950" lvl="1" indent="-285750">
              <a:lnSpc>
                <a:spcPct val="150000"/>
              </a:lnSpc>
              <a:buFont typeface="Arial" panose="020B0604020202020204" pitchFamily="34" charset="0"/>
              <a:buChar char="•"/>
            </a:pPr>
            <a:r>
              <a:rPr lang="en-US" b="0" i="0" dirty="0">
                <a:solidFill>
                  <a:srgbClr val="000000"/>
                </a:solidFill>
                <a:effectLst/>
              </a:rPr>
              <a:t>SARIMAX</a:t>
            </a:r>
            <a:endParaRPr lang="en-US" dirty="0"/>
          </a:p>
          <a:p>
            <a:pPr marL="742950" lvl="1" indent="-285750">
              <a:lnSpc>
                <a:spcPct val="150000"/>
              </a:lnSpc>
              <a:buFont typeface="Arial" panose="020B0604020202020204" pitchFamily="34" charset="0"/>
              <a:buChar char="•"/>
            </a:pPr>
            <a:r>
              <a:rPr lang="en-US" b="0" i="0" dirty="0">
                <a:solidFill>
                  <a:srgbClr val="000000"/>
                </a:solidFill>
                <a:effectLst/>
              </a:rPr>
              <a:t>STARIMA</a:t>
            </a:r>
            <a:endParaRPr lang="en-US" dirty="0"/>
          </a:p>
          <a:p>
            <a:pPr>
              <a:lnSpc>
                <a:spcPct val="150000"/>
              </a:lnSpc>
              <a:buFont typeface="Arial" panose="020B0604020202020204" pitchFamily="34" charset="0"/>
              <a:buChar char="•"/>
            </a:pPr>
            <a:r>
              <a:rPr lang="en-US" b="0" i="0" dirty="0">
                <a:solidFill>
                  <a:srgbClr val="000000"/>
                </a:solidFill>
                <a:effectLst/>
              </a:rPr>
              <a:t>Machine Learning Solutions</a:t>
            </a:r>
            <a:endParaRPr lang="en-US" dirty="0"/>
          </a:p>
          <a:p>
            <a:pPr marL="742950" lvl="1" indent="-285750">
              <a:lnSpc>
                <a:spcPct val="150000"/>
              </a:lnSpc>
              <a:buFont typeface="Arial" panose="020B0604020202020204" pitchFamily="34" charset="0"/>
              <a:buChar char="•"/>
            </a:pPr>
            <a:r>
              <a:rPr lang="en-US" b="0" i="0" dirty="0">
                <a:solidFill>
                  <a:srgbClr val="000000"/>
                </a:solidFill>
                <a:effectLst/>
              </a:rPr>
              <a:t>SVM and most regression model</a:t>
            </a:r>
            <a:endParaRPr lang="en-US" dirty="0"/>
          </a:p>
          <a:p>
            <a:pPr>
              <a:lnSpc>
                <a:spcPct val="150000"/>
              </a:lnSpc>
              <a:buFont typeface="Arial" panose="020B0604020202020204" pitchFamily="34" charset="0"/>
              <a:buChar char="•"/>
            </a:pPr>
            <a:r>
              <a:rPr lang="en-US" b="0" i="0" dirty="0">
                <a:solidFill>
                  <a:srgbClr val="000000"/>
                </a:solidFill>
                <a:effectLst/>
              </a:rPr>
              <a:t>Deep Learning Model</a:t>
            </a:r>
            <a:endParaRPr lang="en-US" dirty="0"/>
          </a:p>
          <a:p>
            <a:pPr marL="742950" lvl="1" indent="-285750">
              <a:lnSpc>
                <a:spcPct val="150000"/>
              </a:lnSpc>
              <a:buFont typeface="Arial" panose="020B0604020202020204" pitchFamily="34" charset="0"/>
              <a:buChar char="•"/>
            </a:pPr>
            <a:r>
              <a:rPr lang="en-US" b="0" i="0" dirty="0">
                <a:solidFill>
                  <a:srgbClr val="000000"/>
                </a:solidFill>
                <a:effectLst/>
              </a:rPr>
              <a:t>RNN (LSTM)</a:t>
            </a:r>
            <a:endParaRPr lang="en-US" dirty="0"/>
          </a:p>
          <a:p>
            <a:pPr marL="742950" lvl="1" indent="-285750">
              <a:lnSpc>
                <a:spcPct val="150000"/>
              </a:lnSpc>
              <a:buFont typeface="Arial" panose="020B0604020202020204" pitchFamily="34" charset="0"/>
              <a:buChar char="•"/>
            </a:pPr>
            <a:r>
              <a:rPr lang="en-US" b="0" i="0" dirty="0">
                <a:solidFill>
                  <a:srgbClr val="000000"/>
                </a:solidFill>
                <a:effectLst/>
              </a:rPr>
              <a:t>MLP</a:t>
            </a:r>
          </a:p>
          <a:p>
            <a:pPr marL="742950" lvl="1" indent="-285750">
              <a:lnSpc>
                <a:spcPct val="150000"/>
              </a:lnSpc>
              <a:buFont typeface="Arial" panose="020B0604020202020204" pitchFamily="34" charset="0"/>
              <a:buChar char="•"/>
            </a:pPr>
            <a:r>
              <a:rPr lang="en-US" dirty="0">
                <a:solidFill>
                  <a:srgbClr val="000000"/>
                </a:solidFill>
              </a:rPr>
              <a:t>CLSTM</a:t>
            </a:r>
            <a:endParaRPr lang="en-US" dirty="0"/>
          </a:p>
        </p:txBody>
      </p:sp>
    </p:spTree>
    <p:extLst>
      <p:ext uri="{BB962C8B-B14F-4D97-AF65-F5344CB8AC3E}">
        <p14:creationId xmlns:p14="http://schemas.microsoft.com/office/powerpoint/2010/main" val="2192780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646605" cy="584775"/>
          </a:xfrm>
          <a:prstGeom prst="rect">
            <a:avLst/>
          </a:prstGeom>
        </p:spPr>
        <p:txBody>
          <a:bodyPr wrap="none">
            <a:spAutoFit/>
          </a:bodyPr>
          <a:lstStyle/>
          <a:p>
            <a:pPr lvl="0"/>
            <a:r>
              <a:rPr lang="en-US" sz="3200" b="1" i="0" dirty="0">
                <a:solidFill>
                  <a:srgbClr val="000000"/>
                </a:solidFill>
                <a:effectLst/>
              </a:rPr>
              <a:t>Features</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88</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76300" y="946719"/>
            <a:ext cx="7391400" cy="6001643"/>
          </a:xfrm>
          <a:prstGeom prst="rect">
            <a:avLst/>
          </a:prstGeom>
        </p:spPr>
        <p:txBody>
          <a:bodyPr wrap="square">
            <a:spAutoFit/>
          </a:bodyPr>
          <a:lstStyle/>
          <a:p>
            <a:pPr marL="342900" indent="-342900">
              <a:buFont typeface="+mj-lt"/>
              <a:buAutoNum type="arabicPeriod"/>
            </a:pPr>
            <a:r>
              <a:rPr lang="en-US" sz="1600" b="1" i="0" dirty="0">
                <a:solidFill>
                  <a:srgbClr val="000000"/>
                </a:solidFill>
                <a:effectLst/>
              </a:rPr>
              <a:t>Base Data</a:t>
            </a:r>
            <a:endParaRPr lang="en-US" sz="1600" b="1" dirty="0"/>
          </a:p>
          <a:p>
            <a:pPr marL="800100" lvl="1" indent="-342900">
              <a:buFont typeface="+mj-lt"/>
              <a:buAutoNum type="arabicPeriod"/>
            </a:pPr>
            <a:r>
              <a:rPr lang="en-US" sz="1600" b="0" i="0" dirty="0">
                <a:solidFill>
                  <a:srgbClr val="000000"/>
                </a:solidFill>
                <a:effectLst/>
              </a:rPr>
              <a:t>timestamp: timestamp field for grouping the data</a:t>
            </a:r>
            <a:endParaRPr lang="en-US" sz="1600" dirty="0"/>
          </a:p>
          <a:p>
            <a:pPr marL="800100" lvl="1" indent="-342900">
              <a:buFont typeface="+mj-lt"/>
              <a:buAutoNum type="arabicPeriod"/>
            </a:pPr>
            <a:r>
              <a:rPr lang="en-US" sz="1600" b="0" i="0" dirty="0" err="1">
                <a:solidFill>
                  <a:srgbClr val="000000"/>
                </a:solidFill>
                <a:effectLst/>
              </a:rPr>
              <a:t>n_req</a:t>
            </a:r>
            <a:r>
              <a:rPr lang="en-US" sz="1600" b="0" i="0" dirty="0">
                <a:solidFill>
                  <a:srgbClr val="000000"/>
                </a:solidFill>
                <a:effectLst/>
              </a:rPr>
              <a:t>: the count of requester</a:t>
            </a:r>
            <a:endParaRPr lang="en-US" sz="1600" dirty="0"/>
          </a:p>
          <a:p>
            <a:pPr marL="800100" lvl="1" indent="-342900">
              <a:buFont typeface="+mj-lt"/>
              <a:buAutoNum type="arabicPeriod"/>
            </a:pPr>
            <a:r>
              <a:rPr lang="en-US" sz="1600" b="0" i="0" dirty="0" err="1">
                <a:solidFill>
                  <a:srgbClr val="000000"/>
                </a:solidFill>
                <a:effectLst/>
              </a:rPr>
              <a:t>n_check</a:t>
            </a:r>
            <a:r>
              <a:rPr lang="en-US" sz="1600" b="0" i="0" dirty="0">
                <a:solidFill>
                  <a:srgbClr val="000000"/>
                </a:solidFill>
                <a:effectLst/>
              </a:rPr>
              <a:t>: the count of checker</a:t>
            </a:r>
            <a:endParaRPr lang="en-US" sz="1600" dirty="0"/>
          </a:p>
          <a:p>
            <a:pPr marL="342900" indent="-342900">
              <a:buFont typeface="+mj-lt"/>
              <a:buAutoNum type="arabicPeriod"/>
            </a:pPr>
            <a:r>
              <a:rPr lang="en-US" sz="1600" b="1" i="0" dirty="0">
                <a:solidFill>
                  <a:srgbClr val="000000"/>
                </a:solidFill>
                <a:effectLst/>
              </a:rPr>
              <a:t>Weather Data</a:t>
            </a:r>
            <a:endParaRPr lang="en-US" sz="1600" b="1" dirty="0"/>
          </a:p>
          <a:p>
            <a:pPr marL="800100" lvl="1" indent="-342900">
              <a:buFont typeface="+mj-lt"/>
              <a:buAutoNum type="arabicPeriod"/>
            </a:pPr>
            <a:r>
              <a:rPr lang="en-US" sz="1600" b="0" i="0" dirty="0">
                <a:solidFill>
                  <a:srgbClr val="000000"/>
                </a:solidFill>
                <a:effectLst/>
              </a:rPr>
              <a:t>t: temperature in C</a:t>
            </a:r>
            <a:endParaRPr lang="en-US" sz="1600" dirty="0"/>
          </a:p>
          <a:p>
            <a:pPr marL="800100" lvl="1" indent="-342900">
              <a:buFont typeface="+mj-lt"/>
              <a:buAutoNum type="arabicPeriod"/>
            </a:pPr>
            <a:r>
              <a:rPr lang="en-US" sz="1600" b="0" i="0" dirty="0">
                <a:solidFill>
                  <a:srgbClr val="000000"/>
                </a:solidFill>
                <a:effectLst/>
              </a:rPr>
              <a:t>hum: humidity in percentage</a:t>
            </a:r>
            <a:endParaRPr lang="en-US" sz="1600" dirty="0"/>
          </a:p>
          <a:p>
            <a:pPr marL="800100" lvl="1" indent="-342900">
              <a:buFont typeface="+mj-lt"/>
              <a:buAutoNum type="arabicPeriod"/>
            </a:pPr>
            <a:r>
              <a:rPr lang="en-US" sz="1600" b="0" i="0" dirty="0" err="1">
                <a:solidFill>
                  <a:srgbClr val="000000"/>
                </a:solidFill>
                <a:effectLst/>
              </a:rPr>
              <a:t>wind_speed</a:t>
            </a:r>
            <a:r>
              <a:rPr lang="en-US" sz="1600" b="0" i="0" dirty="0">
                <a:solidFill>
                  <a:srgbClr val="000000"/>
                </a:solidFill>
                <a:effectLst/>
              </a:rPr>
              <a:t>: wind speed in km/h</a:t>
            </a:r>
            <a:endParaRPr lang="en-US" sz="1600" dirty="0"/>
          </a:p>
          <a:p>
            <a:pPr marL="800100" lvl="1" indent="-342900">
              <a:buFont typeface="+mj-lt"/>
              <a:buAutoNum type="arabicPeriod"/>
            </a:pPr>
            <a:r>
              <a:rPr lang="en-US" sz="1600" b="0" i="0" dirty="0" err="1">
                <a:solidFill>
                  <a:srgbClr val="000000"/>
                </a:solidFill>
                <a:effectLst/>
              </a:rPr>
              <a:t>weather_code</a:t>
            </a:r>
            <a:r>
              <a:rPr lang="en-US" sz="1600" b="0" i="0" dirty="0">
                <a:solidFill>
                  <a:srgbClr val="000000"/>
                </a:solidFill>
                <a:effectLst/>
              </a:rPr>
              <a:t> — category of the weather(0,1,2)</a:t>
            </a:r>
            <a:endParaRPr lang="en-US" sz="1600" dirty="0"/>
          </a:p>
          <a:p>
            <a:pPr marL="1257300" lvl="2" indent="-342900">
              <a:buFont typeface="+mj-lt"/>
              <a:buAutoNum type="arabicPeriod"/>
            </a:pPr>
            <a:r>
              <a:rPr lang="en-US" sz="1600" b="0" i="0" dirty="0">
                <a:solidFill>
                  <a:srgbClr val="000000"/>
                </a:solidFill>
                <a:effectLst/>
              </a:rPr>
              <a:t>0-&gt;Sunny</a:t>
            </a:r>
            <a:endParaRPr lang="en-US" sz="1600" dirty="0"/>
          </a:p>
          <a:p>
            <a:pPr marL="1257300" lvl="2" indent="-342900">
              <a:buFont typeface="+mj-lt"/>
              <a:buAutoNum type="arabicPeriod"/>
            </a:pPr>
            <a:r>
              <a:rPr lang="en-US" sz="1600" b="0" i="0" dirty="0">
                <a:solidFill>
                  <a:srgbClr val="000000"/>
                </a:solidFill>
                <a:effectLst/>
              </a:rPr>
              <a:t>1-&gt;cloudy-windy</a:t>
            </a:r>
            <a:endParaRPr lang="en-US" sz="1600" dirty="0"/>
          </a:p>
          <a:p>
            <a:pPr marL="1257300" lvl="2" indent="-342900">
              <a:buFont typeface="+mj-lt"/>
              <a:buAutoNum type="arabicPeriod"/>
            </a:pPr>
            <a:r>
              <a:rPr lang="en-US" sz="1600" b="0" i="0" dirty="0">
                <a:solidFill>
                  <a:srgbClr val="000000"/>
                </a:solidFill>
                <a:effectLst/>
              </a:rPr>
              <a:t>2-&gt; rainy-Snowy</a:t>
            </a:r>
            <a:endParaRPr lang="en-US" sz="1600" dirty="0"/>
          </a:p>
          <a:p>
            <a:pPr marL="800100" lvl="1" indent="-342900">
              <a:buFont typeface="+mj-lt"/>
              <a:buAutoNum type="arabicPeriod"/>
            </a:pPr>
            <a:r>
              <a:rPr lang="en-US" sz="1600" b="0" i="0" dirty="0">
                <a:solidFill>
                  <a:srgbClr val="000000"/>
                </a:solidFill>
                <a:effectLst/>
              </a:rPr>
              <a:t>rain intensity?</a:t>
            </a:r>
            <a:endParaRPr lang="en-US" sz="1600" dirty="0"/>
          </a:p>
          <a:p>
            <a:pPr marL="800100" lvl="1" indent="-342900">
              <a:buFont typeface="+mj-lt"/>
              <a:buAutoNum type="arabicPeriod"/>
            </a:pPr>
            <a:r>
              <a:rPr lang="en-US" sz="1600" b="0" i="0" dirty="0">
                <a:solidFill>
                  <a:srgbClr val="000000"/>
                </a:solidFill>
                <a:effectLst/>
              </a:rPr>
              <a:t>season — category field meteorological seasons: </a:t>
            </a:r>
            <a:endParaRPr lang="en-US" sz="1600" dirty="0"/>
          </a:p>
          <a:p>
            <a:pPr marL="1257300" lvl="2" indent="-342900">
              <a:buFont typeface="+mj-lt"/>
              <a:buAutoNum type="arabicPeriod"/>
            </a:pPr>
            <a:r>
              <a:rPr lang="en-US" sz="1600" b="0" i="0" dirty="0">
                <a:solidFill>
                  <a:srgbClr val="000000"/>
                </a:solidFill>
                <a:effectLst/>
              </a:rPr>
              <a:t>0-&gt;spring </a:t>
            </a:r>
            <a:endParaRPr lang="en-US" sz="1600" dirty="0"/>
          </a:p>
          <a:p>
            <a:pPr marL="1257300" lvl="2" indent="-342900">
              <a:buFont typeface="+mj-lt"/>
              <a:buAutoNum type="arabicPeriod"/>
            </a:pPr>
            <a:r>
              <a:rPr lang="en-US" sz="1600" b="0" i="0" dirty="0">
                <a:solidFill>
                  <a:srgbClr val="000000"/>
                </a:solidFill>
                <a:effectLst/>
              </a:rPr>
              <a:t>1-&gt;summer</a:t>
            </a:r>
            <a:endParaRPr lang="en-US" sz="1600" dirty="0"/>
          </a:p>
          <a:p>
            <a:pPr marL="1257300" lvl="2" indent="-342900">
              <a:buFont typeface="+mj-lt"/>
              <a:buAutoNum type="arabicPeriod"/>
            </a:pPr>
            <a:r>
              <a:rPr lang="en-US" sz="1600" b="0" i="0" dirty="0">
                <a:solidFill>
                  <a:srgbClr val="000000"/>
                </a:solidFill>
                <a:effectLst/>
              </a:rPr>
              <a:t>2-&gt;fall</a:t>
            </a:r>
            <a:endParaRPr lang="en-US" sz="1600" dirty="0"/>
          </a:p>
          <a:p>
            <a:pPr marL="1257300" lvl="2" indent="-342900">
              <a:buFont typeface="+mj-lt"/>
              <a:buAutoNum type="arabicPeriod"/>
            </a:pPr>
            <a:r>
              <a:rPr lang="en-US" sz="1600" b="0" i="0" dirty="0">
                <a:solidFill>
                  <a:srgbClr val="000000"/>
                </a:solidFill>
                <a:effectLst/>
              </a:rPr>
              <a:t>3-&gt;winter</a:t>
            </a:r>
            <a:endParaRPr lang="en-US" sz="1600" dirty="0"/>
          </a:p>
          <a:p>
            <a:pPr marL="342900" indent="-342900">
              <a:buFont typeface="+mj-lt"/>
              <a:buAutoNum type="arabicPeriod"/>
            </a:pPr>
            <a:r>
              <a:rPr lang="en-US" sz="1600" b="1" i="0" dirty="0" err="1">
                <a:solidFill>
                  <a:srgbClr val="000000"/>
                </a:solidFill>
                <a:effectLst/>
              </a:rPr>
              <a:t>Spatio</a:t>
            </a:r>
            <a:r>
              <a:rPr lang="en-US" sz="1600" b="1" i="0" dirty="0">
                <a:solidFill>
                  <a:srgbClr val="000000"/>
                </a:solidFill>
                <a:effectLst/>
              </a:rPr>
              <a:t>-Temporal data</a:t>
            </a:r>
            <a:endParaRPr lang="en-US" sz="1600" b="1" dirty="0"/>
          </a:p>
          <a:p>
            <a:pPr marL="800100" lvl="1" indent="-342900">
              <a:buFont typeface="+mj-lt"/>
              <a:buAutoNum type="arabicPeriod"/>
            </a:pPr>
            <a:r>
              <a:rPr lang="en-US" sz="1600" b="0" i="0" dirty="0">
                <a:solidFill>
                  <a:srgbClr val="000000"/>
                </a:solidFill>
                <a:effectLst/>
              </a:rPr>
              <a:t>Events Effect {Normal Day, Events Day}</a:t>
            </a:r>
            <a:r>
              <a:rPr lang="en-US" sz="1600" dirty="0"/>
              <a:t> or </a:t>
            </a:r>
            <a:r>
              <a:rPr lang="en-US" sz="1600" b="0" i="0" dirty="0" err="1">
                <a:solidFill>
                  <a:srgbClr val="000000"/>
                </a:solidFill>
                <a:effectLst/>
              </a:rPr>
              <a:t>is_holiday</a:t>
            </a:r>
            <a:endParaRPr lang="en-US" sz="1600" dirty="0"/>
          </a:p>
          <a:p>
            <a:pPr marL="800100" lvl="1" indent="-342900">
              <a:buFont typeface="+mj-lt"/>
              <a:buAutoNum type="arabicPeriod"/>
            </a:pPr>
            <a:r>
              <a:rPr lang="en-US" sz="1600" b="0" i="0" dirty="0">
                <a:solidFill>
                  <a:srgbClr val="000000"/>
                </a:solidFill>
                <a:effectLst/>
              </a:rPr>
              <a:t>day of week</a:t>
            </a:r>
          </a:p>
          <a:p>
            <a:pPr marL="800100" lvl="1" indent="-342900">
              <a:buFont typeface="+mj-lt"/>
              <a:buAutoNum type="arabicPeriod"/>
            </a:pPr>
            <a:r>
              <a:rPr lang="en-US" sz="1600" dirty="0">
                <a:solidFill>
                  <a:srgbClr val="000000"/>
                </a:solidFill>
              </a:rPr>
              <a:t>Weekend/weekday</a:t>
            </a:r>
            <a:endParaRPr lang="en-US" sz="1600" dirty="0"/>
          </a:p>
          <a:p>
            <a:pPr marL="800100" lvl="1" indent="-342900">
              <a:buFont typeface="+mj-lt"/>
              <a:buAutoNum type="arabicPeriod"/>
            </a:pPr>
            <a:r>
              <a:rPr lang="en-US" sz="1600" b="0" i="0" dirty="0">
                <a:solidFill>
                  <a:srgbClr val="000000"/>
                </a:solidFill>
                <a:effectLst/>
              </a:rPr>
              <a:t>day of month</a:t>
            </a:r>
          </a:p>
          <a:p>
            <a:pPr marL="800100" lvl="1" indent="-342900">
              <a:buFont typeface="+mj-lt"/>
              <a:buAutoNum type="arabicPeriod"/>
            </a:pPr>
            <a:r>
              <a:rPr lang="en-US" sz="1600" dirty="0">
                <a:solidFill>
                  <a:srgbClr val="000000"/>
                </a:solidFill>
              </a:rPr>
              <a:t>City</a:t>
            </a:r>
            <a:endParaRPr lang="en-US" sz="1600" dirty="0"/>
          </a:p>
        </p:txBody>
      </p:sp>
    </p:spTree>
    <p:extLst>
      <p:ext uri="{BB962C8B-B14F-4D97-AF65-F5344CB8AC3E}">
        <p14:creationId xmlns:p14="http://schemas.microsoft.com/office/powerpoint/2010/main" val="3233776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4562659" cy="584775"/>
          </a:xfrm>
          <a:prstGeom prst="rect">
            <a:avLst/>
          </a:prstGeom>
        </p:spPr>
        <p:txBody>
          <a:bodyPr wrap="none">
            <a:spAutoFit/>
          </a:bodyPr>
          <a:lstStyle/>
          <a:p>
            <a:r>
              <a:rPr lang="en-US" sz="3200" b="1" dirty="0"/>
              <a:t>Neural Network Elements</a:t>
            </a:r>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CF6D4CBD-607C-4DE8-A43C-CB1291BCE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14600"/>
            <a:ext cx="9144000" cy="1828800"/>
          </a:xfrm>
          <a:prstGeom prst="rect">
            <a:avLst/>
          </a:prstGeom>
        </p:spPr>
      </p:pic>
    </p:spTree>
    <p:extLst>
      <p:ext uri="{BB962C8B-B14F-4D97-AF65-F5344CB8AC3E}">
        <p14:creationId xmlns:p14="http://schemas.microsoft.com/office/powerpoint/2010/main" val="42203253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646605" cy="584775"/>
          </a:xfrm>
          <a:prstGeom prst="rect">
            <a:avLst/>
          </a:prstGeom>
        </p:spPr>
        <p:txBody>
          <a:bodyPr wrap="none">
            <a:spAutoFit/>
          </a:bodyPr>
          <a:lstStyle/>
          <a:p>
            <a:pPr lvl="0"/>
            <a:r>
              <a:rPr lang="en-US" sz="3200" b="1" i="0" dirty="0">
                <a:solidFill>
                  <a:srgbClr val="000000"/>
                </a:solidFill>
                <a:effectLst/>
              </a:rPr>
              <a:t>Features</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89</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876300" y="946719"/>
            <a:ext cx="7391400" cy="5640262"/>
          </a:xfrm>
          <a:prstGeom prst="rect">
            <a:avLst/>
          </a:prstGeom>
        </p:spPr>
        <p:txBody>
          <a:bodyPr wrap="square">
            <a:spAutoFit/>
          </a:bodyPr>
          <a:lstStyle/>
          <a:p>
            <a:pPr algn="l" rtl="0">
              <a:lnSpc>
                <a:spcPct val="150000"/>
              </a:lnSpc>
            </a:pPr>
            <a:r>
              <a:rPr lang="en-US" b="1" i="0" dirty="0">
                <a:solidFill>
                  <a:srgbClr val="000000"/>
                </a:solidFill>
                <a:effectLst/>
              </a:rPr>
              <a:t>4. Feature Extraction</a:t>
            </a:r>
          </a:p>
          <a:p>
            <a:pPr marL="800100" lvl="1" indent="-342900">
              <a:lnSpc>
                <a:spcPct val="150000"/>
              </a:lnSpc>
              <a:buFont typeface="+mj-lt"/>
              <a:buAutoNum type="arabicPeriod"/>
            </a:pPr>
            <a:r>
              <a:rPr lang="en-US" sz="1600" b="1" i="0" dirty="0">
                <a:solidFill>
                  <a:srgbClr val="000000"/>
                </a:solidFill>
                <a:effectLst/>
              </a:rPr>
              <a:t>monthly effect</a:t>
            </a:r>
            <a:endParaRPr lang="en-US" sz="1600" b="1" dirty="0">
              <a:effectLst/>
            </a:endParaRPr>
          </a:p>
          <a:p>
            <a:pPr marL="1257300" lvl="2" indent="-342900">
              <a:lnSpc>
                <a:spcPct val="150000"/>
              </a:lnSpc>
              <a:buFont typeface="+mj-lt"/>
              <a:buAutoNum type="arabicPeriod"/>
            </a:pPr>
            <a:r>
              <a:rPr lang="en-US" sz="1600" b="0" i="0" dirty="0">
                <a:solidFill>
                  <a:srgbClr val="000000"/>
                </a:solidFill>
                <a:effectLst/>
              </a:rPr>
              <a:t>mu: (Avg count monthly/ Max count monthly)</a:t>
            </a:r>
            <a:endParaRPr lang="en-US" sz="1600" dirty="0">
              <a:effectLst/>
            </a:endParaRPr>
          </a:p>
          <a:p>
            <a:pPr marL="800100" lvl="1" indent="-342900">
              <a:lnSpc>
                <a:spcPct val="150000"/>
              </a:lnSpc>
              <a:buFont typeface="+mj-lt"/>
              <a:buAutoNum type="arabicPeriod"/>
            </a:pPr>
            <a:r>
              <a:rPr lang="en-US" sz="1600" b="1" i="0" dirty="0">
                <a:solidFill>
                  <a:srgbClr val="000000"/>
                </a:solidFill>
                <a:effectLst/>
              </a:rPr>
              <a:t>Daily Effect:</a:t>
            </a:r>
            <a:endParaRPr lang="en-US" sz="1600" b="1" dirty="0">
              <a:effectLst/>
            </a:endParaRPr>
          </a:p>
          <a:p>
            <a:pPr marL="1257300" lvl="2" indent="-342900">
              <a:lnSpc>
                <a:spcPct val="150000"/>
              </a:lnSpc>
              <a:buFont typeface="+mj-lt"/>
              <a:buAutoNum type="arabicPeriod"/>
            </a:pPr>
            <a:r>
              <a:rPr lang="en-US" sz="1600" b="0" i="0" dirty="0" err="1">
                <a:solidFill>
                  <a:srgbClr val="000000"/>
                </a:solidFill>
                <a:effectLst/>
              </a:rPr>
              <a:t>Totaly</a:t>
            </a:r>
            <a:r>
              <a:rPr lang="en-US" sz="1600" b="0" i="0" dirty="0">
                <a:solidFill>
                  <a:srgbClr val="000000"/>
                </a:solidFill>
                <a:effectLst/>
              </a:rPr>
              <a:t>: (Avg demand per </a:t>
            </a:r>
            <a:r>
              <a:rPr lang="en-US" sz="1600" b="0" i="0" dirty="0" err="1">
                <a:solidFill>
                  <a:srgbClr val="000000"/>
                </a:solidFill>
                <a:effectLst/>
              </a:rPr>
              <a:t>dow</a:t>
            </a:r>
            <a:r>
              <a:rPr lang="en-US" sz="1600" b="0" i="0" dirty="0">
                <a:solidFill>
                  <a:srgbClr val="000000"/>
                </a:solidFill>
                <a:effectLst/>
              </a:rPr>
              <a:t> (</a:t>
            </a:r>
            <a:r>
              <a:rPr lang="en-US" sz="1600" b="0" i="0" dirty="0" err="1">
                <a:solidFill>
                  <a:srgbClr val="000000"/>
                </a:solidFill>
                <a:effectLst/>
              </a:rPr>
              <a:t>i</a:t>
            </a:r>
            <a:r>
              <a:rPr lang="en-US" sz="1600" b="0" i="0" dirty="0">
                <a:solidFill>
                  <a:srgbClr val="000000"/>
                </a:solidFill>
                <a:effectLst/>
              </a:rPr>
              <a:t>))/(max{Avg demand per </a:t>
            </a:r>
            <a:r>
              <a:rPr lang="en-US" sz="1600" b="0" i="0" dirty="0" err="1">
                <a:solidFill>
                  <a:srgbClr val="000000"/>
                </a:solidFill>
                <a:effectLst/>
              </a:rPr>
              <a:t>dow</a:t>
            </a:r>
            <a:r>
              <a:rPr lang="en-US" sz="1600" b="0" i="0" dirty="0">
                <a:solidFill>
                  <a:srgbClr val="000000"/>
                </a:solidFill>
                <a:effectLst/>
              </a:rPr>
              <a:t>}) </a:t>
            </a:r>
            <a:endParaRPr lang="en-US" sz="1600" dirty="0">
              <a:effectLst/>
            </a:endParaRPr>
          </a:p>
          <a:p>
            <a:pPr marL="800100" lvl="1" indent="-342900">
              <a:lnSpc>
                <a:spcPct val="150000"/>
              </a:lnSpc>
              <a:buFont typeface="+mj-lt"/>
              <a:buAutoNum type="arabicPeriod"/>
            </a:pPr>
            <a:r>
              <a:rPr lang="en-US" sz="1600" b="1" i="0" dirty="0">
                <a:solidFill>
                  <a:srgbClr val="000000"/>
                </a:solidFill>
                <a:effectLst/>
              </a:rPr>
              <a:t>Holt Winter forecasting Param (MA)</a:t>
            </a:r>
            <a:endParaRPr lang="en-US" sz="1600" b="1" dirty="0">
              <a:effectLst/>
            </a:endParaRPr>
          </a:p>
          <a:p>
            <a:pPr marL="1257300" lvl="2" indent="-342900">
              <a:lnSpc>
                <a:spcPct val="150000"/>
              </a:lnSpc>
              <a:buFont typeface="+mj-lt"/>
              <a:buAutoNum type="arabicPeriod"/>
            </a:pPr>
            <a:r>
              <a:rPr lang="en-US" sz="1600" b="0" i="0" dirty="0">
                <a:solidFill>
                  <a:srgbClr val="000000"/>
                </a:solidFill>
                <a:effectLst/>
              </a:rPr>
              <a:t>Level, Trend, Seasonal</a:t>
            </a:r>
          </a:p>
          <a:p>
            <a:pPr marL="800100" lvl="1" indent="-342900">
              <a:lnSpc>
                <a:spcPct val="150000"/>
              </a:lnSpc>
              <a:buFont typeface="+mj-lt"/>
              <a:buAutoNum type="arabicPeriod"/>
            </a:pPr>
            <a:r>
              <a:rPr lang="en-US" sz="1600" b="1" i="0" dirty="0">
                <a:solidFill>
                  <a:srgbClr val="000000"/>
                </a:solidFill>
                <a:effectLst/>
              </a:rPr>
              <a:t>Rolling Averages and Trends:</a:t>
            </a:r>
            <a:endParaRPr lang="en-US" sz="1600" dirty="0">
              <a:solidFill>
                <a:srgbClr val="000000"/>
              </a:solidFill>
            </a:endParaRPr>
          </a:p>
          <a:p>
            <a:pPr marL="1257300" lvl="2" indent="-342900">
              <a:lnSpc>
                <a:spcPct val="150000"/>
              </a:lnSpc>
              <a:buFont typeface="+mj-lt"/>
              <a:buAutoNum type="arabicPeriod"/>
            </a:pPr>
            <a:r>
              <a:rPr lang="en-US" sz="1600" b="0" i="0" dirty="0">
                <a:solidFill>
                  <a:srgbClr val="000000"/>
                </a:solidFill>
                <a:effectLst/>
              </a:rPr>
              <a:t>7-day rolling averages</a:t>
            </a:r>
          </a:p>
          <a:p>
            <a:pPr marL="1257300" lvl="2" indent="-342900">
              <a:lnSpc>
                <a:spcPct val="150000"/>
              </a:lnSpc>
              <a:buFont typeface="+mj-lt"/>
              <a:buAutoNum type="arabicPeriod"/>
            </a:pPr>
            <a:r>
              <a:rPr lang="en-US" sz="1600" b="0" i="0" dirty="0">
                <a:solidFill>
                  <a:srgbClr val="000000"/>
                </a:solidFill>
                <a:effectLst/>
              </a:rPr>
              <a:t>30-day rolling averages</a:t>
            </a:r>
            <a:endParaRPr lang="en-US" sz="1600" dirty="0">
              <a:solidFill>
                <a:srgbClr val="000000"/>
              </a:solidFill>
            </a:endParaRPr>
          </a:p>
          <a:p>
            <a:pPr marL="800100" lvl="1" indent="-342900">
              <a:lnSpc>
                <a:spcPct val="150000"/>
              </a:lnSpc>
              <a:buFont typeface="+mj-lt"/>
              <a:buAutoNum type="arabicPeriod"/>
            </a:pPr>
            <a:r>
              <a:rPr lang="en-US" sz="1600" b="1" i="0" dirty="0">
                <a:solidFill>
                  <a:srgbClr val="000000"/>
                </a:solidFill>
                <a:effectLst/>
              </a:rPr>
              <a:t>Lag Features:</a:t>
            </a:r>
            <a:endParaRPr lang="en-US" sz="1600" dirty="0">
              <a:solidFill>
                <a:srgbClr val="000000"/>
              </a:solidFill>
            </a:endParaRPr>
          </a:p>
          <a:p>
            <a:pPr marL="1257300" lvl="2" indent="-342900">
              <a:lnSpc>
                <a:spcPct val="150000"/>
              </a:lnSpc>
              <a:buFont typeface="+mj-lt"/>
              <a:buAutoNum type="arabicPeriod"/>
            </a:pPr>
            <a:r>
              <a:rPr lang="en-US" sz="1600" b="0" i="0" dirty="0">
                <a:solidFill>
                  <a:srgbClr val="000000"/>
                </a:solidFill>
                <a:effectLst/>
              </a:rPr>
              <a:t>1-3 days</a:t>
            </a:r>
          </a:p>
          <a:p>
            <a:pPr marL="800100" lvl="1" indent="-342900">
              <a:lnSpc>
                <a:spcPct val="150000"/>
              </a:lnSpc>
              <a:buFont typeface="+mj-lt"/>
              <a:buAutoNum type="arabicPeriod"/>
            </a:pPr>
            <a:r>
              <a:rPr lang="en-US" sz="1600" b="1" i="0" dirty="0">
                <a:solidFill>
                  <a:srgbClr val="000000"/>
                </a:solidFill>
                <a:effectLst/>
              </a:rPr>
              <a:t>Derived Features</a:t>
            </a:r>
          </a:p>
          <a:p>
            <a:pPr marL="1257300" lvl="2" indent="-342900">
              <a:lnSpc>
                <a:spcPct val="150000"/>
              </a:lnSpc>
              <a:buFont typeface="+mj-lt"/>
              <a:buAutoNum type="arabicPeriod"/>
            </a:pPr>
            <a:r>
              <a:rPr lang="en-US" sz="1600" b="0" i="0" dirty="0">
                <a:solidFill>
                  <a:srgbClr val="000000"/>
                </a:solidFill>
                <a:effectLst/>
              </a:rPr>
              <a:t>Ratio of check/ request</a:t>
            </a:r>
          </a:p>
          <a:p>
            <a:pPr marL="1257300" lvl="2" indent="-342900">
              <a:lnSpc>
                <a:spcPct val="150000"/>
              </a:lnSpc>
              <a:buFont typeface="+mj-lt"/>
              <a:buAutoNum type="arabicPeriod"/>
            </a:pPr>
            <a:r>
              <a:rPr lang="en-US" sz="1600" b="0" i="0" dirty="0">
                <a:solidFill>
                  <a:srgbClr val="000000"/>
                </a:solidFill>
                <a:effectLst/>
              </a:rPr>
              <a:t>Difference between current and previous day's values</a:t>
            </a:r>
            <a:endParaRPr lang="en-US" sz="1600" dirty="0">
              <a:solidFill>
                <a:srgbClr val="000000"/>
              </a:solidFill>
              <a:effectLst/>
            </a:endParaRPr>
          </a:p>
        </p:txBody>
      </p:sp>
    </p:spTree>
    <p:extLst>
      <p:ext uri="{BB962C8B-B14F-4D97-AF65-F5344CB8AC3E}">
        <p14:creationId xmlns:p14="http://schemas.microsoft.com/office/powerpoint/2010/main" val="29947005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646605" cy="584775"/>
          </a:xfrm>
          <a:prstGeom prst="rect">
            <a:avLst/>
          </a:prstGeom>
        </p:spPr>
        <p:txBody>
          <a:bodyPr wrap="none">
            <a:spAutoFit/>
          </a:bodyPr>
          <a:lstStyle/>
          <a:p>
            <a:pPr lvl="0"/>
            <a:r>
              <a:rPr lang="en-US" sz="3200" b="1" i="0" dirty="0">
                <a:solidFill>
                  <a:srgbClr val="000000"/>
                </a:solidFill>
                <a:effectLst/>
              </a:rPr>
              <a:t>Features</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90</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CDFA2A41-B1EF-4A6C-AB5D-4137861AE0B3}"/>
              </a:ext>
            </a:extLst>
          </p:cNvPr>
          <p:cNvPicPr>
            <a:picLocks noChangeAspect="1"/>
          </p:cNvPicPr>
          <p:nvPr/>
        </p:nvPicPr>
        <p:blipFill rotWithShape="1">
          <a:blip r:embed="rId5"/>
          <a:srcRect r="7660"/>
          <a:stretch/>
        </p:blipFill>
        <p:spPr>
          <a:xfrm>
            <a:off x="76201" y="2286000"/>
            <a:ext cx="4267200" cy="3242677"/>
          </a:xfrm>
          <a:prstGeom prst="rect">
            <a:avLst/>
          </a:prstGeom>
        </p:spPr>
      </p:pic>
      <p:pic>
        <p:nvPicPr>
          <p:cNvPr id="21" name="Picture 20">
            <a:extLst>
              <a:ext uri="{FF2B5EF4-FFF2-40B4-BE49-F238E27FC236}">
                <a16:creationId xmlns:a16="http://schemas.microsoft.com/office/drawing/2014/main" id="{04C441C5-C413-466A-8FD9-A729D4D8E26B}"/>
              </a:ext>
            </a:extLst>
          </p:cNvPr>
          <p:cNvPicPr>
            <a:picLocks noChangeAspect="1"/>
          </p:cNvPicPr>
          <p:nvPr/>
        </p:nvPicPr>
        <p:blipFill>
          <a:blip r:embed="rId6"/>
          <a:stretch>
            <a:fillRect/>
          </a:stretch>
        </p:blipFill>
        <p:spPr>
          <a:xfrm>
            <a:off x="4347394" y="2340423"/>
            <a:ext cx="4229890" cy="3188254"/>
          </a:xfrm>
          <a:prstGeom prst="rect">
            <a:avLst/>
          </a:prstGeom>
        </p:spPr>
      </p:pic>
    </p:spTree>
    <p:extLst>
      <p:ext uri="{BB962C8B-B14F-4D97-AF65-F5344CB8AC3E}">
        <p14:creationId xmlns:p14="http://schemas.microsoft.com/office/powerpoint/2010/main" val="26043797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595" y="228600"/>
            <a:ext cx="1243033" cy="584775"/>
          </a:xfrm>
          <a:prstGeom prst="rect">
            <a:avLst/>
          </a:prstGeom>
        </p:spPr>
        <p:txBody>
          <a:bodyPr wrap="none">
            <a:spAutoFit/>
          </a:bodyPr>
          <a:lstStyle/>
          <a:p>
            <a:pPr lvl="0"/>
            <a:r>
              <a:rPr lang="en-US" sz="3200" b="1" i="0" dirty="0">
                <a:solidFill>
                  <a:srgbClr val="000000"/>
                </a:solidFill>
                <a:effectLst/>
              </a:rPr>
              <a:t>Result</a:t>
            </a:r>
            <a:endParaRPr lang="en-US" sz="3200" dirty="0"/>
          </a:p>
        </p:txBody>
      </p:sp>
      <p:sp>
        <p:nvSpPr>
          <p:cNvPr id="13" name="Oval 12"/>
          <p:cNvSpPr/>
          <p:nvPr/>
        </p:nvSpPr>
        <p:spPr>
          <a:xfrm>
            <a:off x="8763000" y="6477000"/>
            <a:ext cx="381000" cy="381000"/>
          </a:xfrm>
          <a:prstGeom prst="ellipse">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b="1" dirty="0">
              <a:solidFill>
                <a:schemeClr val="tx1"/>
              </a:solidFill>
            </a:endParaRPr>
          </a:p>
        </p:txBody>
      </p:sp>
      <p:sp>
        <p:nvSpPr>
          <p:cNvPr id="15" name="TextBox 14"/>
          <p:cNvSpPr txBox="1"/>
          <p:nvPr/>
        </p:nvSpPr>
        <p:spPr>
          <a:xfrm>
            <a:off x="8763000" y="6513611"/>
            <a:ext cx="381000" cy="307777"/>
          </a:xfrm>
          <a:prstGeom prst="rect">
            <a:avLst/>
          </a:prstGeom>
          <a:noFill/>
        </p:spPr>
        <p:txBody>
          <a:bodyPr wrap="square" rtlCol="0">
            <a:spAutoFit/>
          </a:bodyPr>
          <a:lstStyle/>
          <a:p>
            <a:pPr algn="ctr"/>
            <a:r>
              <a:rPr lang="en-US" sz="1400" b="1" dirty="0"/>
              <a:t>91</a:t>
            </a:r>
            <a:endParaRPr lang="en-GB" sz="1400" b="1" dirty="0"/>
          </a:p>
        </p:txBody>
      </p:sp>
      <p:cxnSp>
        <p:nvCxnSpPr>
          <p:cNvPr id="14" name="Straight Connector 13"/>
          <p:cNvCxnSpPr/>
          <p:nvPr/>
        </p:nvCxnSpPr>
        <p:spPr>
          <a:xfrm flipV="1">
            <a:off x="1066800" y="838200"/>
            <a:ext cx="6509800" cy="274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46" name="Picture 22" descr="Neural Network Icon - Neural Network Icon Png - Free Transparent PNG  Clipart Images Download"/>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202642" y="120080"/>
            <a:ext cx="864158" cy="80181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4" descr="Artificial Intelligence 101: Everything You Need to Know To Understand AI |  by Diamond Inc.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ttps://miro.medium.com/max/1184/1*Mz0a4EEsdJYsbvf5M_u-Sw.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miro.medium.com/max/1184/1*Mz0a4EEsdJYsbvf5M_u-Sw.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https://miro.medium.com/max/1030/1*Yf6BWJq0kdHTumErO99bUQ.jpe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isadvantage png images | PNGWi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isadvantage png images | PNGWi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advantage png images | PNGWi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3B43C39A-0C00-4504-B06F-A3FFF8FEE9F4}"/>
              </a:ext>
            </a:extLst>
          </p:cNvPr>
          <p:cNvPicPr>
            <a:picLocks noChangeAspect="1"/>
          </p:cNvPicPr>
          <p:nvPr/>
        </p:nvPicPr>
        <p:blipFill>
          <a:blip r:embed="rId5"/>
          <a:stretch>
            <a:fillRect/>
          </a:stretch>
        </p:blipFill>
        <p:spPr>
          <a:xfrm>
            <a:off x="1040313" y="1657314"/>
            <a:ext cx="6562773" cy="4972086"/>
          </a:xfrm>
          <a:prstGeom prst="rect">
            <a:avLst/>
          </a:prstGeom>
        </p:spPr>
      </p:pic>
    </p:spTree>
    <p:extLst>
      <p:ext uri="{BB962C8B-B14F-4D97-AF65-F5344CB8AC3E}">
        <p14:creationId xmlns:p14="http://schemas.microsoft.com/office/powerpoint/2010/main" val="1899480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600" y="3105834"/>
            <a:ext cx="5781839" cy="646331"/>
          </a:xfrm>
          <a:prstGeom prst="rect">
            <a:avLst/>
          </a:prstGeom>
        </p:spPr>
        <p:txBody>
          <a:bodyPr wrap="none">
            <a:spAutoFit/>
          </a:bodyPr>
          <a:lstStyle/>
          <a:p>
            <a:pPr lvl="0"/>
            <a:r>
              <a:rPr lang="en-US" sz="3600" b="1" dirty="0"/>
              <a:t>Thank You For Your Attention</a:t>
            </a:r>
            <a:endParaRPr lang="en-US" sz="3600" dirty="0"/>
          </a:p>
        </p:txBody>
      </p:sp>
      <p:pic>
        <p:nvPicPr>
          <p:cNvPr id="5" name="Picture 22" descr="Neural Network Icon - Neural Network Icon Png - Free Transparent PNG  Clipart Images Download"/>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0317" t="10670" r="20278" b="11120"/>
          <a:stretch/>
        </p:blipFill>
        <p:spPr bwMode="auto">
          <a:xfrm>
            <a:off x="648144" y="2829266"/>
            <a:ext cx="1292728" cy="1199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036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14157</TotalTime>
  <Words>3358</Words>
  <Application>Microsoft Office PowerPoint</Application>
  <PresentationFormat>On-screen Show (4:3)</PresentationFormat>
  <Paragraphs>638</Paragraphs>
  <Slides>93</Slides>
  <Notes>85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93</vt:i4>
      </vt:variant>
    </vt:vector>
  </HeadingPairs>
  <TitlesOfParts>
    <vt:vector size="103" baseType="lpstr">
      <vt:lpstr>-apple-system</vt:lpstr>
      <vt:lpstr>Arial</vt:lpstr>
      <vt:lpstr>Calibri</vt:lpstr>
      <vt:lpstr>Google Sans</vt:lpstr>
      <vt:lpstr>IRANSans</vt:lpstr>
      <vt:lpstr>Nunito</vt:lpstr>
      <vt:lpstr>Raleway</vt:lpstr>
      <vt:lpstr>source-serif-pro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H</dc:creator>
  <cp:lastModifiedBy>Mehdi Habibian</cp:lastModifiedBy>
  <cp:revision>254</cp:revision>
  <dcterms:created xsi:type="dcterms:W3CDTF">2022-11-02T20:08:57Z</dcterms:created>
  <dcterms:modified xsi:type="dcterms:W3CDTF">2025-07-12T09:24:06Z</dcterms:modified>
</cp:coreProperties>
</file>